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3" r:id="rId2"/>
  </p:sldMasterIdLst>
  <p:notesMasterIdLst>
    <p:notesMasterId r:id="rId82"/>
  </p:notesMasterIdLst>
  <p:handoutMasterIdLst>
    <p:handoutMasterId r:id="rId83"/>
  </p:handoutMasterIdLst>
  <p:sldIdLst>
    <p:sldId id="290" r:id="rId3"/>
    <p:sldId id="454" r:id="rId4"/>
    <p:sldId id="484" r:id="rId5"/>
    <p:sldId id="677" r:id="rId6"/>
    <p:sldId id="678" r:id="rId7"/>
    <p:sldId id="679" r:id="rId8"/>
    <p:sldId id="607" r:id="rId9"/>
    <p:sldId id="687" r:id="rId10"/>
    <p:sldId id="466" r:id="rId11"/>
    <p:sldId id="485" r:id="rId12"/>
    <p:sldId id="283" r:id="rId13"/>
    <p:sldId id="611" r:id="rId14"/>
    <p:sldId id="585" r:id="rId15"/>
    <p:sldId id="624" r:id="rId16"/>
    <p:sldId id="671" r:id="rId17"/>
    <p:sldId id="636" r:id="rId18"/>
    <p:sldId id="627" r:id="rId19"/>
    <p:sldId id="686" r:id="rId20"/>
    <p:sldId id="631" r:id="rId21"/>
    <p:sldId id="632" r:id="rId22"/>
    <p:sldId id="633" r:id="rId23"/>
    <p:sldId id="634" r:id="rId24"/>
    <p:sldId id="625" r:id="rId25"/>
    <p:sldId id="612" r:id="rId26"/>
    <p:sldId id="613" r:id="rId27"/>
    <p:sldId id="614" r:id="rId28"/>
    <p:sldId id="615" r:id="rId29"/>
    <p:sldId id="616" r:id="rId30"/>
    <p:sldId id="617" r:id="rId31"/>
    <p:sldId id="618" r:id="rId32"/>
    <p:sldId id="623" r:id="rId33"/>
    <p:sldId id="580" r:id="rId34"/>
    <p:sldId id="581" r:id="rId35"/>
    <p:sldId id="582" r:id="rId36"/>
    <p:sldId id="583" r:id="rId37"/>
    <p:sldId id="584" r:id="rId38"/>
    <p:sldId id="672" r:id="rId39"/>
    <p:sldId id="681" r:id="rId40"/>
    <p:sldId id="601" r:id="rId41"/>
    <p:sldId id="602" r:id="rId42"/>
    <p:sldId id="673" r:id="rId43"/>
    <p:sldId id="682" r:id="rId44"/>
    <p:sldId id="603" r:id="rId45"/>
    <p:sldId id="604" r:id="rId46"/>
    <p:sldId id="642" r:id="rId47"/>
    <p:sldId id="605" r:id="rId48"/>
    <p:sldId id="638" r:id="rId49"/>
    <p:sldId id="639" r:id="rId50"/>
    <p:sldId id="640" r:id="rId51"/>
    <p:sldId id="641" r:id="rId52"/>
    <p:sldId id="606" r:id="rId53"/>
    <p:sldId id="608" r:id="rId54"/>
    <p:sldId id="674" r:id="rId55"/>
    <p:sldId id="683" r:id="rId56"/>
    <p:sldId id="609" r:id="rId57"/>
    <p:sldId id="675" r:id="rId58"/>
    <p:sldId id="684" r:id="rId59"/>
    <p:sldId id="645" r:id="rId60"/>
    <p:sldId id="646" r:id="rId61"/>
    <p:sldId id="647" r:id="rId62"/>
    <p:sldId id="648" r:id="rId63"/>
    <p:sldId id="649" r:id="rId64"/>
    <p:sldId id="650" r:id="rId65"/>
    <p:sldId id="651" r:id="rId66"/>
    <p:sldId id="652" r:id="rId67"/>
    <p:sldId id="653" r:id="rId68"/>
    <p:sldId id="654" r:id="rId69"/>
    <p:sldId id="656" r:id="rId70"/>
    <p:sldId id="657" r:id="rId71"/>
    <p:sldId id="658" r:id="rId72"/>
    <p:sldId id="676" r:id="rId73"/>
    <p:sldId id="685" r:id="rId74"/>
    <p:sldId id="660" r:id="rId75"/>
    <p:sldId id="666" r:id="rId76"/>
    <p:sldId id="644" r:id="rId77"/>
    <p:sldId id="667" r:id="rId78"/>
    <p:sldId id="668" r:id="rId79"/>
    <p:sldId id="669" r:id="rId80"/>
    <p:sldId id="670" r:id="rId81"/>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90"/>
            <p14:sldId id="454"/>
            <p14:sldId id="484"/>
            <p14:sldId id="677"/>
            <p14:sldId id="678"/>
            <p14:sldId id="679"/>
            <p14:sldId id="607"/>
            <p14:sldId id="687"/>
            <p14:sldId id="466"/>
            <p14:sldId id="485"/>
            <p14:sldId id="283"/>
            <p14:sldId id="611"/>
            <p14:sldId id="585"/>
            <p14:sldId id="624"/>
            <p14:sldId id="671"/>
            <p14:sldId id="636"/>
            <p14:sldId id="627"/>
            <p14:sldId id="686"/>
            <p14:sldId id="631"/>
            <p14:sldId id="632"/>
            <p14:sldId id="633"/>
            <p14:sldId id="634"/>
            <p14:sldId id="625"/>
            <p14:sldId id="612"/>
            <p14:sldId id="613"/>
            <p14:sldId id="614"/>
            <p14:sldId id="615"/>
            <p14:sldId id="616"/>
            <p14:sldId id="617"/>
            <p14:sldId id="618"/>
            <p14:sldId id="623"/>
            <p14:sldId id="580"/>
            <p14:sldId id="581"/>
            <p14:sldId id="582"/>
            <p14:sldId id="583"/>
            <p14:sldId id="584"/>
            <p14:sldId id="672"/>
            <p14:sldId id="681"/>
            <p14:sldId id="601"/>
            <p14:sldId id="602"/>
            <p14:sldId id="673"/>
            <p14:sldId id="682"/>
            <p14:sldId id="603"/>
            <p14:sldId id="604"/>
            <p14:sldId id="642"/>
            <p14:sldId id="605"/>
            <p14:sldId id="638"/>
            <p14:sldId id="639"/>
            <p14:sldId id="640"/>
            <p14:sldId id="641"/>
            <p14:sldId id="606"/>
            <p14:sldId id="608"/>
            <p14:sldId id="674"/>
            <p14:sldId id="683"/>
            <p14:sldId id="609"/>
            <p14:sldId id="675"/>
            <p14:sldId id="684"/>
            <p14:sldId id="645"/>
            <p14:sldId id="646"/>
            <p14:sldId id="647"/>
            <p14:sldId id="648"/>
            <p14:sldId id="649"/>
            <p14:sldId id="650"/>
            <p14:sldId id="651"/>
            <p14:sldId id="652"/>
            <p14:sldId id="653"/>
            <p14:sldId id="654"/>
            <p14:sldId id="656"/>
            <p14:sldId id="657"/>
            <p14:sldId id="658"/>
            <p14:sldId id="676"/>
            <p14:sldId id="685"/>
            <p14:sldId id="660"/>
            <p14:sldId id="666"/>
            <p14:sldId id="644"/>
            <p14:sldId id="667"/>
            <p14:sldId id="668"/>
            <p14:sldId id="669"/>
            <p14:sldId id="670"/>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78">
          <p15:clr>
            <a:srgbClr val="A4A3A4"/>
          </p15:clr>
        </p15:guide>
        <p15:guide id="7" orient="horz">
          <p15:clr>
            <a:srgbClr val="A4A3A4"/>
          </p15:clr>
        </p15:guide>
        <p15:guide id="8" pos="57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Regine Brandtner" initials="R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A86"/>
    <a:srgbClr val="F8B44F"/>
    <a:srgbClr val="CDB987"/>
    <a:srgbClr val="E5FF65"/>
    <a:srgbClr val="FF40FF"/>
    <a:srgbClr val="9F9FFF"/>
    <a:srgbClr val="51BED1"/>
    <a:srgbClr val="005BF9"/>
    <a:srgbClr val="BBE0E3"/>
    <a:srgbClr val="F1A6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46" autoAdjust="0"/>
    <p:restoredTop sz="75707" autoAdjust="0"/>
  </p:normalViewPr>
  <p:slideViewPr>
    <p:cSldViewPr>
      <p:cViewPr>
        <p:scale>
          <a:sx n="80" d="100"/>
          <a:sy n="80" d="100"/>
        </p:scale>
        <p:origin x="1656" y="128"/>
      </p:cViewPr>
      <p:guideLst>
        <p:guide orient="horz" pos="380"/>
        <p:guide pos="2880"/>
        <p:guide orient="horz" pos="754"/>
        <p:guide pos="5602"/>
        <p:guide orient="horz" pos="451"/>
        <p:guide pos="378"/>
        <p:guide orient="horz"/>
        <p:guide pos="576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66" d="100"/>
        <a:sy n="66" d="100"/>
      </p:scale>
      <p:origin x="0" y="0"/>
    </p:cViewPr>
  </p:sorterViewPr>
  <p:notesViewPr>
    <p:cSldViewPr>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notesMaster" Target="notesMasters/notesMaster1.xml"/><Relationship Id="rId83" Type="http://schemas.openxmlformats.org/officeDocument/2006/relationships/handoutMaster" Target="handoutMasters/handoutMaster1.xml"/><Relationship Id="rId84" Type="http://schemas.openxmlformats.org/officeDocument/2006/relationships/commentAuthors" Target="commentAuthors.xml"/><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2FB32F-F570-E145-BF24-B33817609414}" type="doc">
      <dgm:prSet loTypeId="urn:microsoft.com/office/officeart/2005/8/layout/chevron2" loCatId="" qsTypeId="urn:microsoft.com/office/officeart/2005/8/quickstyle/simple1" qsCatId="simple" csTypeId="urn:microsoft.com/office/officeart/2005/8/colors/accent1_2" csCatId="accent1" phldr="1"/>
      <dgm:spPr/>
      <dgm:t>
        <a:bodyPr/>
        <a:lstStyle/>
        <a:p>
          <a:endParaRPr lang="de-DE"/>
        </a:p>
      </dgm:t>
    </dgm:pt>
    <dgm:pt modelId="{48A73DBD-3358-FF40-BB92-90CDC6BBD09F}">
      <dgm:prSet phldrT="[Text]" custT="1"/>
      <dgm:spPr>
        <a:solidFill>
          <a:schemeClr val="bg1">
            <a:lumMod val="50000"/>
          </a:schemeClr>
        </a:solidFill>
        <a:ln>
          <a:noFill/>
        </a:ln>
      </dgm:spPr>
      <dgm:t>
        <a:bodyPr/>
        <a:lstStyle/>
        <a:p>
          <a:r>
            <a:rPr lang="de-DE" sz="2000" dirty="0"/>
            <a:t>BS 1</a:t>
          </a:r>
        </a:p>
      </dgm:t>
    </dgm:pt>
    <dgm:pt modelId="{3900433B-538E-AD40-BEFC-6C0DAAFB1A2D}" type="parTrans" cxnId="{DF470F9D-170C-9541-952A-C2302E36D768}">
      <dgm:prSet/>
      <dgm:spPr/>
      <dgm:t>
        <a:bodyPr/>
        <a:lstStyle/>
        <a:p>
          <a:endParaRPr lang="de-DE"/>
        </a:p>
      </dgm:t>
    </dgm:pt>
    <dgm:pt modelId="{BEF686E8-A311-9B4D-9760-8536FD09058F}" type="sibTrans" cxnId="{DF470F9D-170C-9541-952A-C2302E36D768}">
      <dgm:prSet/>
      <dgm:spPr/>
      <dgm:t>
        <a:bodyPr/>
        <a:lstStyle/>
        <a:p>
          <a:endParaRPr lang="de-DE"/>
        </a:p>
      </dgm:t>
    </dgm:pt>
    <dgm:pt modelId="{6225F9C5-39E3-0246-8AE8-FB54C3C40BD3}">
      <dgm:prSet phldrT="[Text]" custT="1"/>
      <dgm:spPr>
        <a:solidFill>
          <a:schemeClr val="bg1">
            <a:lumMod val="95000"/>
          </a:schemeClr>
        </a:solidFill>
        <a:ln>
          <a:solidFill>
            <a:srgbClr val="FF0000"/>
          </a:solidFill>
        </a:ln>
      </dgm:spPr>
      <dgm:t>
        <a:bodyPr/>
        <a:lstStyle/>
        <a:p>
          <a:pPr>
            <a:buClr>
              <a:srgbClr val="327A86"/>
            </a:buClr>
            <a:buFont typeface="Wingdings" panose="05000000000000000000" pitchFamily="2" charset="2"/>
            <a:buChar char="§"/>
          </a:pPr>
          <a:r>
            <a:rPr lang="de-DE" sz="1400" dirty="0">
              <a:latin typeface="Calibri" charset="0"/>
              <a:ea typeface="Calibri" charset="0"/>
              <a:cs typeface="Calibri" charset="0"/>
            </a:rPr>
            <a:t>In Baustein 1 werden die Kernaspekte des Problemlösens herausgearbeitet und es werden Probleme vorgestellt, die im eigenen Unterricht eingesetzt werden können.</a:t>
          </a:r>
        </a:p>
      </dgm:t>
    </dgm:pt>
    <dgm:pt modelId="{2241BBEE-7EEC-2946-91A2-991C519783AE}" type="parTrans" cxnId="{33B18E05-17E2-2746-BF9B-BE2328C81538}">
      <dgm:prSet/>
      <dgm:spPr/>
      <dgm:t>
        <a:bodyPr/>
        <a:lstStyle/>
        <a:p>
          <a:endParaRPr lang="de-DE"/>
        </a:p>
      </dgm:t>
    </dgm:pt>
    <dgm:pt modelId="{5489C122-C33E-144D-9BF9-0C30185D0396}" type="sibTrans" cxnId="{33B18E05-17E2-2746-BF9B-BE2328C81538}">
      <dgm:prSet/>
      <dgm:spPr/>
      <dgm:t>
        <a:bodyPr/>
        <a:lstStyle/>
        <a:p>
          <a:endParaRPr lang="de-DE"/>
        </a:p>
      </dgm:t>
    </dgm:pt>
    <dgm:pt modelId="{BA49302F-1CC4-CD43-B408-F98438123BDB}">
      <dgm:prSet phldrT="[Text]" custT="1"/>
      <dgm:spPr>
        <a:solidFill>
          <a:srgbClr val="327A87"/>
        </a:solidFill>
        <a:ln>
          <a:noFill/>
        </a:ln>
      </dgm:spPr>
      <dgm:t>
        <a:bodyPr/>
        <a:lstStyle/>
        <a:p>
          <a:r>
            <a:rPr lang="de-DE" sz="2000" dirty="0"/>
            <a:t>D</a:t>
          </a:r>
        </a:p>
      </dgm:t>
    </dgm:pt>
    <dgm:pt modelId="{832391A1-9538-F54D-8FE4-E224E40644D1}" type="parTrans" cxnId="{D199C306-85D1-C54A-8890-A021A4EEA989}">
      <dgm:prSet/>
      <dgm:spPr/>
      <dgm:t>
        <a:bodyPr/>
        <a:lstStyle/>
        <a:p>
          <a:endParaRPr lang="de-DE"/>
        </a:p>
      </dgm:t>
    </dgm:pt>
    <dgm:pt modelId="{B0A1E610-87CF-5C4A-86F3-54F7E6A90522}" type="sibTrans" cxnId="{D199C306-85D1-C54A-8890-A021A4EEA989}">
      <dgm:prSet/>
      <dgm:spPr/>
      <dgm:t>
        <a:bodyPr/>
        <a:lstStyle/>
        <a:p>
          <a:endParaRPr lang="de-DE"/>
        </a:p>
      </dgm:t>
    </dgm:pt>
    <dgm:pt modelId="{48ADF016-FFC9-664C-8CA7-BBF61E82630D}">
      <dgm:prSet phldrT="[Text]" custT="1"/>
      <dgm:spPr>
        <a:solidFill>
          <a:schemeClr val="bg1">
            <a:lumMod val="95000"/>
          </a:schemeClr>
        </a:solidFill>
        <a:ln>
          <a:noFill/>
        </a:ln>
      </dgm:spPr>
      <dgm:t>
        <a:bodyPr/>
        <a:lstStyle/>
        <a:p>
          <a:pPr>
            <a:buClr>
              <a:srgbClr val="327A86"/>
            </a:buClr>
            <a:buFont typeface="Wingdings" panose="05000000000000000000" pitchFamily="2" charset="2"/>
            <a:buChar char="§"/>
          </a:pPr>
          <a:r>
            <a:rPr lang="de-DE" sz="1400" dirty="0">
              <a:latin typeface="Calibri" charset="0"/>
              <a:ea typeface="Calibri" charset="0"/>
              <a:cs typeface="Calibri" charset="0"/>
            </a:rPr>
            <a:t>Die im Baustein 1 entwickelten Probleme werden im eigenen Unterricht erprobt. Schülerprodukte werden eingesammelt und gesichtet.</a:t>
          </a:r>
        </a:p>
      </dgm:t>
    </dgm:pt>
    <dgm:pt modelId="{DCBE4023-4CA5-204E-A13F-76A3FAF80248}" type="parTrans" cxnId="{A8A291CD-02EF-8340-AE47-4ABE96DC413C}">
      <dgm:prSet/>
      <dgm:spPr/>
      <dgm:t>
        <a:bodyPr/>
        <a:lstStyle/>
        <a:p>
          <a:endParaRPr lang="de-DE"/>
        </a:p>
      </dgm:t>
    </dgm:pt>
    <dgm:pt modelId="{CB2B7CD3-D46C-8541-A1CA-335EDA1B48CD}" type="sibTrans" cxnId="{A8A291CD-02EF-8340-AE47-4ABE96DC413C}">
      <dgm:prSet/>
      <dgm:spPr/>
      <dgm:t>
        <a:bodyPr/>
        <a:lstStyle/>
        <a:p>
          <a:endParaRPr lang="de-DE"/>
        </a:p>
      </dgm:t>
    </dgm:pt>
    <dgm:pt modelId="{7A28797D-D421-1341-9E7B-0F71B16EC18A}">
      <dgm:prSet phldrT="[Text]" custT="1"/>
      <dgm:spPr>
        <a:solidFill>
          <a:schemeClr val="bg1">
            <a:lumMod val="50000"/>
          </a:schemeClr>
        </a:solidFill>
        <a:ln>
          <a:noFill/>
        </a:ln>
      </dgm:spPr>
      <dgm:t>
        <a:bodyPr/>
        <a:lstStyle/>
        <a:p>
          <a:r>
            <a:rPr lang="de-DE" sz="2000" dirty="0"/>
            <a:t>BS 2</a:t>
          </a:r>
        </a:p>
      </dgm:t>
    </dgm:pt>
    <dgm:pt modelId="{0C333603-E591-A347-A7D5-1D0547B286FF}" type="parTrans" cxnId="{1C499A79-1FE1-8C45-8EC5-821096F93B34}">
      <dgm:prSet/>
      <dgm:spPr/>
      <dgm:t>
        <a:bodyPr/>
        <a:lstStyle/>
        <a:p>
          <a:endParaRPr lang="de-DE"/>
        </a:p>
      </dgm:t>
    </dgm:pt>
    <dgm:pt modelId="{9233003D-667B-A74C-B4BB-CA35BE0EAF6A}" type="sibTrans" cxnId="{1C499A79-1FE1-8C45-8EC5-821096F93B34}">
      <dgm:prSet/>
      <dgm:spPr/>
      <dgm:t>
        <a:bodyPr/>
        <a:lstStyle/>
        <a:p>
          <a:endParaRPr lang="de-DE"/>
        </a:p>
      </dgm:t>
    </dgm:pt>
    <dgm:pt modelId="{A6D85A29-499E-6540-BC92-727FD32C9B96}">
      <dgm:prSet custT="1"/>
      <dgm:spPr>
        <a:solidFill>
          <a:schemeClr val="bg1">
            <a:lumMod val="95000"/>
          </a:schemeClr>
        </a:solidFill>
        <a:ln>
          <a:noFill/>
        </a:ln>
      </dgm:spPr>
      <dgm:t>
        <a:bodyPr/>
        <a:lstStyle/>
        <a:p>
          <a:pPr>
            <a:buClr>
              <a:srgbClr val="327A86"/>
            </a:buClr>
            <a:buFont typeface="Wingdings" panose="05000000000000000000" pitchFamily="2" charset="2"/>
            <a:buChar char="§"/>
          </a:pPr>
          <a:r>
            <a:rPr lang="de-DE" sz="1400" dirty="0">
              <a:latin typeface="Calibri" charset="0"/>
              <a:ea typeface="Calibri" charset="0"/>
              <a:cs typeface="Calibri" charset="0"/>
            </a:rPr>
            <a:t>In Baustein 2 werden die Schülerprodukte detailliert analysiert mit dem Ziel, die Problemlösestrategien kritisch zu prüfen und zu reflektieren. Im Anschluss wird eine Weiterentwicklung und Optimierung der Probleme diskutiert und es erfolgen methodische Überlegungen zur Gestaltung des Unterrichts. </a:t>
          </a:r>
        </a:p>
      </dgm:t>
    </dgm:pt>
    <dgm:pt modelId="{D29428B3-8231-3F47-874D-C3253E02F1A1}" type="parTrans" cxnId="{99386A76-078C-394A-BFEF-740EB08E5CBC}">
      <dgm:prSet/>
      <dgm:spPr/>
      <dgm:t>
        <a:bodyPr/>
        <a:lstStyle/>
        <a:p>
          <a:endParaRPr lang="de-DE"/>
        </a:p>
      </dgm:t>
    </dgm:pt>
    <dgm:pt modelId="{46E165BB-35BD-FF48-B97C-42A78383C854}" type="sibTrans" cxnId="{99386A76-078C-394A-BFEF-740EB08E5CBC}">
      <dgm:prSet/>
      <dgm:spPr/>
      <dgm:t>
        <a:bodyPr/>
        <a:lstStyle/>
        <a:p>
          <a:endParaRPr lang="de-DE"/>
        </a:p>
      </dgm:t>
    </dgm:pt>
    <dgm:pt modelId="{7A2F33BF-F8D6-4BF5-A8E9-CCC52B0B8281}">
      <dgm:prSet custT="1"/>
      <dgm:spPr>
        <a:solidFill>
          <a:schemeClr val="bg1">
            <a:lumMod val="95000"/>
          </a:schemeClr>
        </a:solidFill>
        <a:ln>
          <a:noFill/>
        </a:ln>
      </dgm:spPr>
      <dgm:t>
        <a:bodyPr/>
        <a:lstStyle/>
        <a:p>
          <a:pPr>
            <a:buClr>
              <a:srgbClr val="327A86"/>
            </a:buClr>
            <a:buFont typeface="Wingdings" panose="05000000000000000000" pitchFamily="2" charset="2"/>
            <a:buChar char="§"/>
          </a:pPr>
          <a:r>
            <a:rPr lang="de-DE" sz="1400" dirty="0">
              <a:latin typeface="Calibri" charset="0"/>
              <a:ea typeface="Calibri" charset="0"/>
              <a:cs typeface="Calibri" charset="0"/>
            </a:rPr>
            <a:t>Das Bewerten von Problemlöseprozessen wird ebenfalls thematisiert.</a:t>
          </a:r>
        </a:p>
      </dgm:t>
    </dgm:pt>
    <dgm:pt modelId="{5D8B75A2-2FC5-4215-997D-2CF1B1819301}" type="sibTrans" cxnId="{CE0A7ED9-85E5-43D6-8A02-0985C1DA8450}">
      <dgm:prSet/>
      <dgm:spPr/>
      <dgm:t>
        <a:bodyPr/>
        <a:lstStyle/>
        <a:p>
          <a:endParaRPr lang="de-DE"/>
        </a:p>
      </dgm:t>
    </dgm:pt>
    <dgm:pt modelId="{7FE80A4B-7015-4AE7-BA14-65A87C2CE01F}" type="parTrans" cxnId="{CE0A7ED9-85E5-43D6-8A02-0985C1DA8450}">
      <dgm:prSet/>
      <dgm:spPr/>
      <dgm:t>
        <a:bodyPr/>
        <a:lstStyle/>
        <a:p>
          <a:endParaRPr lang="de-DE"/>
        </a:p>
      </dgm:t>
    </dgm:pt>
    <dgm:pt modelId="{A03DC399-E9CD-C641-9227-5874475D874A}" type="pres">
      <dgm:prSet presAssocID="{4D2FB32F-F570-E145-BF24-B33817609414}" presName="linearFlow" presStyleCnt="0">
        <dgm:presLayoutVars>
          <dgm:dir/>
          <dgm:animLvl val="lvl"/>
          <dgm:resizeHandles val="exact"/>
        </dgm:presLayoutVars>
      </dgm:prSet>
      <dgm:spPr/>
      <dgm:t>
        <a:bodyPr/>
        <a:lstStyle/>
        <a:p>
          <a:endParaRPr lang="de-DE"/>
        </a:p>
      </dgm:t>
    </dgm:pt>
    <dgm:pt modelId="{8DD1A713-1CB3-5D49-9D27-35A83D31B00C}" type="pres">
      <dgm:prSet presAssocID="{48A73DBD-3358-FF40-BB92-90CDC6BBD09F}" presName="composite" presStyleCnt="0"/>
      <dgm:spPr/>
    </dgm:pt>
    <dgm:pt modelId="{8E18FABE-9688-D947-9A2E-C41C623B7768}" type="pres">
      <dgm:prSet presAssocID="{48A73DBD-3358-FF40-BB92-90CDC6BBD09F}" presName="parentText" presStyleLbl="alignNode1" presStyleIdx="0" presStyleCnt="3">
        <dgm:presLayoutVars>
          <dgm:chMax val="1"/>
          <dgm:bulletEnabled val="1"/>
        </dgm:presLayoutVars>
      </dgm:prSet>
      <dgm:spPr/>
      <dgm:t>
        <a:bodyPr/>
        <a:lstStyle/>
        <a:p>
          <a:endParaRPr lang="de-DE"/>
        </a:p>
      </dgm:t>
    </dgm:pt>
    <dgm:pt modelId="{65EFD5C8-D515-D040-B3FE-BA17A1AC256C}" type="pres">
      <dgm:prSet presAssocID="{48A73DBD-3358-FF40-BB92-90CDC6BBD09F}" presName="descendantText" presStyleLbl="alignAcc1" presStyleIdx="0" presStyleCnt="3">
        <dgm:presLayoutVars>
          <dgm:bulletEnabled val="1"/>
        </dgm:presLayoutVars>
      </dgm:prSet>
      <dgm:spPr/>
      <dgm:t>
        <a:bodyPr/>
        <a:lstStyle/>
        <a:p>
          <a:endParaRPr lang="de-DE"/>
        </a:p>
      </dgm:t>
    </dgm:pt>
    <dgm:pt modelId="{C2749D97-9C4A-6E44-B618-7E699D6AA4E5}" type="pres">
      <dgm:prSet presAssocID="{BEF686E8-A311-9B4D-9760-8536FD09058F}" presName="sp" presStyleCnt="0"/>
      <dgm:spPr/>
    </dgm:pt>
    <dgm:pt modelId="{F3EC9CA4-E2E7-644B-BEBF-266B6AFA3AC9}" type="pres">
      <dgm:prSet presAssocID="{BA49302F-1CC4-CD43-B408-F98438123BDB}" presName="composite" presStyleCnt="0"/>
      <dgm:spPr/>
    </dgm:pt>
    <dgm:pt modelId="{CE20635C-59BB-7747-9232-E240DB0DBFC2}" type="pres">
      <dgm:prSet presAssocID="{BA49302F-1CC4-CD43-B408-F98438123BDB}" presName="parentText" presStyleLbl="alignNode1" presStyleIdx="1" presStyleCnt="3">
        <dgm:presLayoutVars>
          <dgm:chMax val="1"/>
          <dgm:bulletEnabled val="1"/>
        </dgm:presLayoutVars>
      </dgm:prSet>
      <dgm:spPr/>
      <dgm:t>
        <a:bodyPr/>
        <a:lstStyle/>
        <a:p>
          <a:endParaRPr lang="de-DE"/>
        </a:p>
      </dgm:t>
    </dgm:pt>
    <dgm:pt modelId="{519633EA-672F-0144-BDAF-5D98F4DC936F}" type="pres">
      <dgm:prSet presAssocID="{BA49302F-1CC4-CD43-B408-F98438123BDB}" presName="descendantText" presStyleLbl="alignAcc1" presStyleIdx="1" presStyleCnt="3">
        <dgm:presLayoutVars>
          <dgm:bulletEnabled val="1"/>
        </dgm:presLayoutVars>
      </dgm:prSet>
      <dgm:spPr/>
      <dgm:t>
        <a:bodyPr/>
        <a:lstStyle/>
        <a:p>
          <a:endParaRPr lang="de-DE"/>
        </a:p>
      </dgm:t>
    </dgm:pt>
    <dgm:pt modelId="{1B7D2DF6-629F-094E-8FD8-F2E277CA4140}" type="pres">
      <dgm:prSet presAssocID="{B0A1E610-87CF-5C4A-86F3-54F7E6A90522}" presName="sp" presStyleCnt="0"/>
      <dgm:spPr/>
    </dgm:pt>
    <dgm:pt modelId="{26EAD0F1-8743-B847-8482-D62AAF756889}" type="pres">
      <dgm:prSet presAssocID="{7A28797D-D421-1341-9E7B-0F71B16EC18A}" presName="composite" presStyleCnt="0"/>
      <dgm:spPr/>
    </dgm:pt>
    <dgm:pt modelId="{0703AC7F-0E65-4348-8486-CB85707F16CF}" type="pres">
      <dgm:prSet presAssocID="{7A28797D-D421-1341-9E7B-0F71B16EC18A}" presName="parentText" presStyleLbl="alignNode1" presStyleIdx="2" presStyleCnt="3">
        <dgm:presLayoutVars>
          <dgm:chMax val="1"/>
          <dgm:bulletEnabled val="1"/>
        </dgm:presLayoutVars>
      </dgm:prSet>
      <dgm:spPr/>
      <dgm:t>
        <a:bodyPr/>
        <a:lstStyle/>
        <a:p>
          <a:endParaRPr lang="de-DE"/>
        </a:p>
      </dgm:t>
    </dgm:pt>
    <dgm:pt modelId="{2B719AEC-5451-3745-9342-569FCE8F567C}" type="pres">
      <dgm:prSet presAssocID="{7A28797D-D421-1341-9E7B-0F71B16EC18A}" presName="descendantText" presStyleLbl="alignAcc1" presStyleIdx="2" presStyleCnt="3" custScaleY="181264">
        <dgm:presLayoutVars>
          <dgm:bulletEnabled val="1"/>
        </dgm:presLayoutVars>
      </dgm:prSet>
      <dgm:spPr/>
      <dgm:t>
        <a:bodyPr/>
        <a:lstStyle/>
        <a:p>
          <a:endParaRPr lang="de-DE"/>
        </a:p>
      </dgm:t>
    </dgm:pt>
  </dgm:ptLst>
  <dgm:cxnLst>
    <dgm:cxn modelId="{33B18E05-17E2-2746-BF9B-BE2328C81538}" srcId="{48A73DBD-3358-FF40-BB92-90CDC6BBD09F}" destId="{6225F9C5-39E3-0246-8AE8-FB54C3C40BD3}" srcOrd="0" destOrd="0" parTransId="{2241BBEE-7EEC-2946-91A2-991C519783AE}" sibTransId="{5489C122-C33E-144D-9BF9-0C30185D0396}"/>
    <dgm:cxn modelId="{0CFF96CC-BFD9-4634-A210-6C6F8E1D4810}" type="presOf" srcId="{BA49302F-1CC4-CD43-B408-F98438123BDB}" destId="{CE20635C-59BB-7747-9232-E240DB0DBFC2}" srcOrd="0" destOrd="0" presId="urn:microsoft.com/office/officeart/2005/8/layout/chevron2"/>
    <dgm:cxn modelId="{A8A291CD-02EF-8340-AE47-4ABE96DC413C}" srcId="{BA49302F-1CC4-CD43-B408-F98438123BDB}" destId="{48ADF016-FFC9-664C-8CA7-BBF61E82630D}" srcOrd="0" destOrd="0" parTransId="{DCBE4023-4CA5-204E-A13F-76A3FAF80248}" sibTransId="{CB2B7CD3-D46C-8541-A1CA-335EDA1B48CD}"/>
    <dgm:cxn modelId="{D199C306-85D1-C54A-8890-A021A4EEA989}" srcId="{4D2FB32F-F570-E145-BF24-B33817609414}" destId="{BA49302F-1CC4-CD43-B408-F98438123BDB}" srcOrd="1" destOrd="0" parTransId="{832391A1-9538-F54D-8FE4-E224E40644D1}" sibTransId="{B0A1E610-87CF-5C4A-86F3-54F7E6A90522}"/>
    <dgm:cxn modelId="{537A7CB6-1474-4EDA-913E-15F686B98F9A}" type="presOf" srcId="{6225F9C5-39E3-0246-8AE8-FB54C3C40BD3}" destId="{65EFD5C8-D515-D040-B3FE-BA17A1AC256C}" srcOrd="0" destOrd="0" presId="urn:microsoft.com/office/officeart/2005/8/layout/chevron2"/>
    <dgm:cxn modelId="{2A28C1F4-F80D-4695-9263-4EFF4C2355C5}" type="presOf" srcId="{4D2FB32F-F570-E145-BF24-B33817609414}" destId="{A03DC399-E9CD-C641-9227-5874475D874A}" srcOrd="0" destOrd="0" presId="urn:microsoft.com/office/officeart/2005/8/layout/chevron2"/>
    <dgm:cxn modelId="{9954EDBF-81C4-40B9-9F88-8059AA26D9E2}" type="presOf" srcId="{48ADF016-FFC9-664C-8CA7-BBF61E82630D}" destId="{519633EA-672F-0144-BDAF-5D98F4DC936F}" srcOrd="0" destOrd="0" presId="urn:microsoft.com/office/officeart/2005/8/layout/chevron2"/>
    <dgm:cxn modelId="{99386A76-078C-394A-BFEF-740EB08E5CBC}" srcId="{7A28797D-D421-1341-9E7B-0F71B16EC18A}" destId="{A6D85A29-499E-6540-BC92-727FD32C9B96}" srcOrd="0" destOrd="0" parTransId="{D29428B3-8231-3F47-874D-C3253E02F1A1}" sibTransId="{46E165BB-35BD-FF48-B97C-42A78383C854}"/>
    <dgm:cxn modelId="{83E81015-8C5D-4E82-AE9B-6610DAEC8E85}" type="presOf" srcId="{48A73DBD-3358-FF40-BB92-90CDC6BBD09F}" destId="{8E18FABE-9688-D947-9A2E-C41C623B7768}" srcOrd="0" destOrd="0" presId="urn:microsoft.com/office/officeart/2005/8/layout/chevron2"/>
    <dgm:cxn modelId="{CE0A7ED9-85E5-43D6-8A02-0985C1DA8450}" srcId="{7A28797D-D421-1341-9E7B-0F71B16EC18A}" destId="{7A2F33BF-F8D6-4BF5-A8E9-CCC52B0B8281}" srcOrd="1" destOrd="0" parTransId="{7FE80A4B-7015-4AE7-BA14-65A87C2CE01F}" sibTransId="{5D8B75A2-2FC5-4215-997D-2CF1B1819301}"/>
    <dgm:cxn modelId="{6F95F999-AEF4-4FD7-978E-3440A02F7A40}" type="presOf" srcId="{7A28797D-D421-1341-9E7B-0F71B16EC18A}" destId="{0703AC7F-0E65-4348-8486-CB85707F16CF}" srcOrd="0" destOrd="0" presId="urn:microsoft.com/office/officeart/2005/8/layout/chevron2"/>
    <dgm:cxn modelId="{1C499A79-1FE1-8C45-8EC5-821096F93B34}" srcId="{4D2FB32F-F570-E145-BF24-B33817609414}" destId="{7A28797D-D421-1341-9E7B-0F71B16EC18A}" srcOrd="2" destOrd="0" parTransId="{0C333603-E591-A347-A7D5-1D0547B286FF}" sibTransId="{9233003D-667B-A74C-B4BB-CA35BE0EAF6A}"/>
    <dgm:cxn modelId="{DF470F9D-170C-9541-952A-C2302E36D768}" srcId="{4D2FB32F-F570-E145-BF24-B33817609414}" destId="{48A73DBD-3358-FF40-BB92-90CDC6BBD09F}" srcOrd="0" destOrd="0" parTransId="{3900433B-538E-AD40-BEFC-6C0DAAFB1A2D}" sibTransId="{BEF686E8-A311-9B4D-9760-8536FD09058F}"/>
    <dgm:cxn modelId="{75DCD500-AF11-449F-9BAF-EB6FBDEFA151}" type="presOf" srcId="{A6D85A29-499E-6540-BC92-727FD32C9B96}" destId="{2B719AEC-5451-3745-9342-569FCE8F567C}" srcOrd="0" destOrd="0" presId="urn:microsoft.com/office/officeart/2005/8/layout/chevron2"/>
    <dgm:cxn modelId="{7C41B599-721D-4356-A62C-1F4B5F279061}" type="presOf" srcId="{7A2F33BF-F8D6-4BF5-A8E9-CCC52B0B8281}" destId="{2B719AEC-5451-3745-9342-569FCE8F567C}" srcOrd="0" destOrd="1" presId="urn:microsoft.com/office/officeart/2005/8/layout/chevron2"/>
    <dgm:cxn modelId="{5E83FECE-96F6-409B-BB3A-1440F89C25ED}" type="presParOf" srcId="{A03DC399-E9CD-C641-9227-5874475D874A}" destId="{8DD1A713-1CB3-5D49-9D27-35A83D31B00C}" srcOrd="0" destOrd="0" presId="urn:microsoft.com/office/officeart/2005/8/layout/chevron2"/>
    <dgm:cxn modelId="{0C51503F-96FC-414C-93A1-F2EDB5888B05}" type="presParOf" srcId="{8DD1A713-1CB3-5D49-9D27-35A83D31B00C}" destId="{8E18FABE-9688-D947-9A2E-C41C623B7768}" srcOrd="0" destOrd="0" presId="urn:microsoft.com/office/officeart/2005/8/layout/chevron2"/>
    <dgm:cxn modelId="{C4DCF140-FBBC-420A-B91F-C1830D646263}" type="presParOf" srcId="{8DD1A713-1CB3-5D49-9D27-35A83D31B00C}" destId="{65EFD5C8-D515-D040-B3FE-BA17A1AC256C}" srcOrd="1" destOrd="0" presId="urn:microsoft.com/office/officeart/2005/8/layout/chevron2"/>
    <dgm:cxn modelId="{4F7AB9E1-E5C4-44B3-A498-A598A377080B}" type="presParOf" srcId="{A03DC399-E9CD-C641-9227-5874475D874A}" destId="{C2749D97-9C4A-6E44-B618-7E699D6AA4E5}" srcOrd="1" destOrd="0" presId="urn:microsoft.com/office/officeart/2005/8/layout/chevron2"/>
    <dgm:cxn modelId="{1C85B1D5-B58D-4FEB-BA3A-B3246D28C06F}" type="presParOf" srcId="{A03DC399-E9CD-C641-9227-5874475D874A}" destId="{F3EC9CA4-E2E7-644B-BEBF-266B6AFA3AC9}" srcOrd="2" destOrd="0" presId="urn:microsoft.com/office/officeart/2005/8/layout/chevron2"/>
    <dgm:cxn modelId="{E413C00B-3E4B-41B9-84CF-79D43C6D9FC2}" type="presParOf" srcId="{F3EC9CA4-E2E7-644B-BEBF-266B6AFA3AC9}" destId="{CE20635C-59BB-7747-9232-E240DB0DBFC2}" srcOrd="0" destOrd="0" presId="urn:microsoft.com/office/officeart/2005/8/layout/chevron2"/>
    <dgm:cxn modelId="{2E1E170E-DCAC-44EE-87F7-16BBA8A6A1F7}" type="presParOf" srcId="{F3EC9CA4-E2E7-644B-BEBF-266B6AFA3AC9}" destId="{519633EA-672F-0144-BDAF-5D98F4DC936F}" srcOrd="1" destOrd="0" presId="urn:microsoft.com/office/officeart/2005/8/layout/chevron2"/>
    <dgm:cxn modelId="{919EC966-F913-46CB-9F96-053F9B2224FE}" type="presParOf" srcId="{A03DC399-E9CD-C641-9227-5874475D874A}" destId="{1B7D2DF6-629F-094E-8FD8-F2E277CA4140}" srcOrd="3" destOrd="0" presId="urn:microsoft.com/office/officeart/2005/8/layout/chevron2"/>
    <dgm:cxn modelId="{267595B2-586B-4BB1-A0EE-20F4B7135130}" type="presParOf" srcId="{A03DC399-E9CD-C641-9227-5874475D874A}" destId="{26EAD0F1-8743-B847-8482-D62AAF756889}" srcOrd="4" destOrd="0" presId="urn:microsoft.com/office/officeart/2005/8/layout/chevron2"/>
    <dgm:cxn modelId="{6D4684F0-9321-48E9-88A7-0C8D8A6FD098}" type="presParOf" srcId="{26EAD0F1-8743-B847-8482-D62AAF756889}" destId="{0703AC7F-0E65-4348-8486-CB85707F16CF}" srcOrd="0" destOrd="0" presId="urn:microsoft.com/office/officeart/2005/8/layout/chevron2"/>
    <dgm:cxn modelId="{E1FA6CCC-AA8A-4368-990D-4F0EE55F2C26}" type="presParOf" srcId="{26EAD0F1-8743-B847-8482-D62AAF756889}" destId="{2B719AEC-5451-3745-9342-569FCE8F567C}"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18FABE-9688-D947-9A2E-C41C623B7768}">
      <dsp:nvSpPr>
        <dsp:cNvPr id="0" name=""/>
        <dsp:cNvSpPr/>
      </dsp:nvSpPr>
      <dsp:spPr>
        <a:xfrm rot="5400000">
          <a:off x="-223512" y="258945"/>
          <a:ext cx="1490085" cy="1043060"/>
        </a:xfrm>
        <a:prstGeom prst="chevron">
          <a:avLst/>
        </a:prstGeom>
        <a:solidFill>
          <a:schemeClr val="bg1">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de-DE" sz="2000" kern="1200" dirty="0"/>
            <a:t>BS 1</a:t>
          </a:r>
        </a:p>
      </dsp:txBody>
      <dsp:txXfrm rot="-5400000">
        <a:off x="1" y="556962"/>
        <a:ext cx="1043060" cy="447025"/>
      </dsp:txXfrm>
    </dsp:sp>
    <dsp:sp modelId="{65EFD5C8-D515-D040-B3FE-BA17A1AC256C}">
      <dsp:nvSpPr>
        <dsp:cNvPr id="0" name=""/>
        <dsp:cNvSpPr/>
      </dsp:nvSpPr>
      <dsp:spPr>
        <a:xfrm rot="5400000">
          <a:off x="3226861" y="-2148368"/>
          <a:ext cx="968555" cy="5336157"/>
        </a:xfrm>
        <a:prstGeom prst="round2SameRect">
          <a:avLst/>
        </a:prstGeom>
        <a:solidFill>
          <a:schemeClr val="bg1">
            <a:lumMod val="95000"/>
          </a:schemeClr>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327A86"/>
            </a:buClr>
            <a:buFont typeface="Wingdings" panose="05000000000000000000" pitchFamily="2" charset="2"/>
            <a:buChar char="••"/>
          </a:pPr>
          <a:r>
            <a:rPr lang="de-DE" sz="1400" kern="1200" dirty="0">
              <a:latin typeface="Calibri" charset="0"/>
              <a:ea typeface="Calibri" charset="0"/>
              <a:cs typeface="Calibri" charset="0"/>
            </a:rPr>
            <a:t>In Baustein 1 werden die Kernaspekte des Problemlösens herausgearbeitet und es werden Probleme vorgestellt, die im eigenen Unterricht eingesetzt werden können.</a:t>
          </a:r>
        </a:p>
      </dsp:txBody>
      <dsp:txXfrm rot="-5400000">
        <a:off x="1043061" y="82713"/>
        <a:ext cx="5288876" cy="873993"/>
      </dsp:txXfrm>
    </dsp:sp>
    <dsp:sp modelId="{CE20635C-59BB-7747-9232-E240DB0DBFC2}">
      <dsp:nvSpPr>
        <dsp:cNvPr id="0" name=""/>
        <dsp:cNvSpPr/>
      </dsp:nvSpPr>
      <dsp:spPr>
        <a:xfrm rot="5400000">
          <a:off x="-223512" y="1575000"/>
          <a:ext cx="1490085" cy="1043060"/>
        </a:xfrm>
        <a:prstGeom prst="chevron">
          <a:avLst/>
        </a:prstGeom>
        <a:solidFill>
          <a:srgbClr val="327A87"/>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de-DE" sz="2000" kern="1200" dirty="0"/>
            <a:t>D</a:t>
          </a:r>
        </a:p>
      </dsp:txBody>
      <dsp:txXfrm rot="-5400000">
        <a:off x="1" y="1873017"/>
        <a:ext cx="1043060" cy="447025"/>
      </dsp:txXfrm>
    </dsp:sp>
    <dsp:sp modelId="{519633EA-672F-0144-BDAF-5D98F4DC936F}">
      <dsp:nvSpPr>
        <dsp:cNvPr id="0" name=""/>
        <dsp:cNvSpPr/>
      </dsp:nvSpPr>
      <dsp:spPr>
        <a:xfrm rot="5400000">
          <a:off x="3226861" y="-832313"/>
          <a:ext cx="968555" cy="5336157"/>
        </a:xfrm>
        <a:prstGeom prst="round2SameRect">
          <a:avLst/>
        </a:prstGeom>
        <a:solidFill>
          <a:schemeClr val="bg1">
            <a:lumMod val="95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327A86"/>
            </a:buClr>
            <a:buFont typeface="Wingdings" panose="05000000000000000000" pitchFamily="2" charset="2"/>
            <a:buChar char="••"/>
          </a:pPr>
          <a:r>
            <a:rPr lang="de-DE" sz="1400" kern="1200" dirty="0">
              <a:latin typeface="Calibri" charset="0"/>
              <a:ea typeface="Calibri" charset="0"/>
              <a:cs typeface="Calibri" charset="0"/>
            </a:rPr>
            <a:t>Die im Baustein 1 entwickelten Probleme werden im eigenen Unterricht erprobt. Schülerprodukte werden eingesammelt und gesichtet.</a:t>
          </a:r>
        </a:p>
      </dsp:txBody>
      <dsp:txXfrm rot="-5400000">
        <a:off x="1043061" y="1398768"/>
        <a:ext cx="5288876" cy="873993"/>
      </dsp:txXfrm>
    </dsp:sp>
    <dsp:sp modelId="{0703AC7F-0E65-4348-8486-CB85707F16CF}">
      <dsp:nvSpPr>
        <dsp:cNvPr id="0" name=""/>
        <dsp:cNvSpPr/>
      </dsp:nvSpPr>
      <dsp:spPr>
        <a:xfrm rot="5400000">
          <a:off x="-223512" y="3284599"/>
          <a:ext cx="1490085" cy="1043060"/>
        </a:xfrm>
        <a:prstGeom prst="chevron">
          <a:avLst/>
        </a:prstGeom>
        <a:solidFill>
          <a:schemeClr val="bg1">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de-DE" sz="2000" kern="1200" dirty="0"/>
            <a:t>BS 2</a:t>
          </a:r>
        </a:p>
      </dsp:txBody>
      <dsp:txXfrm rot="-5400000">
        <a:off x="1" y="3582616"/>
        <a:ext cx="1043060" cy="447025"/>
      </dsp:txXfrm>
    </dsp:sp>
    <dsp:sp modelId="{2B719AEC-5451-3745-9342-569FCE8F567C}">
      <dsp:nvSpPr>
        <dsp:cNvPr id="0" name=""/>
        <dsp:cNvSpPr/>
      </dsp:nvSpPr>
      <dsp:spPr>
        <a:xfrm rot="5400000">
          <a:off x="2833317" y="877285"/>
          <a:ext cx="1755643" cy="5336157"/>
        </a:xfrm>
        <a:prstGeom prst="round2SameRect">
          <a:avLst/>
        </a:prstGeom>
        <a:solidFill>
          <a:schemeClr val="bg1">
            <a:lumMod val="9500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lr>
              <a:srgbClr val="327A86"/>
            </a:buClr>
            <a:buFont typeface="Wingdings" panose="05000000000000000000" pitchFamily="2" charset="2"/>
            <a:buChar char="••"/>
          </a:pPr>
          <a:r>
            <a:rPr lang="de-DE" sz="1400" kern="1200" dirty="0">
              <a:latin typeface="Calibri" charset="0"/>
              <a:ea typeface="Calibri" charset="0"/>
              <a:cs typeface="Calibri" charset="0"/>
            </a:rPr>
            <a:t>In Baustein 2 werden die Schülerprodukte detailliert analysiert mit dem Ziel, die Problemlösestrategien kritisch zu prüfen und zu reflektieren. Im Anschluss wird eine Weiterentwicklung und Optimierung der Probleme diskutiert und es erfolgen methodische Überlegungen zur Gestaltung des Unterrichts. </a:t>
          </a:r>
        </a:p>
        <a:p>
          <a:pPr marL="114300" lvl="1" indent="-114300" algn="l" defTabSz="622300">
            <a:lnSpc>
              <a:spcPct val="90000"/>
            </a:lnSpc>
            <a:spcBef>
              <a:spcPct val="0"/>
            </a:spcBef>
            <a:spcAft>
              <a:spcPct val="15000"/>
            </a:spcAft>
            <a:buClr>
              <a:srgbClr val="327A86"/>
            </a:buClr>
            <a:buFont typeface="Wingdings" panose="05000000000000000000" pitchFamily="2" charset="2"/>
            <a:buChar char="••"/>
          </a:pPr>
          <a:r>
            <a:rPr lang="de-DE" sz="1400" kern="1200" dirty="0">
              <a:latin typeface="Calibri" charset="0"/>
              <a:ea typeface="Calibri" charset="0"/>
              <a:cs typeface="Calibri" charset="0"/>
            </a:rPr>
            <a:t>Das Bewerten von Problemlöseprozessen wird ebenfalls thematisiert.</a:t>
          </a:r>
        </a:p>
      </dsp:txBody>
      <dsp:txXfrm rot="-5400000">
        <a:off x="1043061" y="2753245"/>
        <a:ext cx="5250454" cy="1584237"/>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latin typeface="Calibri Normal" charset="0"/>
            </a:endParaRPr>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latin typeface="Calibri Normal" charset="0"/>
              </a:rPr>
              <a:pPr/>
              <a:t>09.10.18</a:t>
            </a:fld>
            <a:endParaRPr lang="de-DE" dirty="0">
              <a:latin typeface="Calibri Normal" charset="0"/>
            </a:endParaRPr>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latin typeface="Calibri Normal" charset="0"/>
            </a:endParaRPr>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latin typeface="Calibri Normal" charset="0"/>
              </a:rPr>
              <a:pPr/>
              <a:t>‹Nr.›</a:t>
            </a:fld>
            <a:endParaRPr lang="de-DE" dirty="0">
              <a:latin typeface="Calibri Normal" charset="0"/>
            </a:endParaRPr>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b="0" i="0">
                <a:latin typeface="Calibri Normal" charset="0"/>
              </a:defRPr>
            </a:lvl1pPr>
          </a:lstStyle>
          <a:p>
            <a:endParaRPr lang="de-DE" dirty="0"/>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i="0">
                <a:latin typeface="Calibri Normal" charset="0"/>
              </a:defRPr>
            </a:lvl1pPr>
          </a:lstStyle>
          <a:p>
            <a:endParaRPr lang="de-DE" dirty="0"/>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b="0" i="0">
                <a:latin typeface="Calibri Normal" charset="0"/>
              </a:defRPr>
            </a:lvl1pPr>
          </a:lstStyle>
          <a:p>
            <a:endParaRPr lang="de-DE" dirty="0"/>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b="0" i="0">
                <a:latin typeface="Calibri Normal" charset="0"/>
              </a:defRPr>
            </a:lvl1pPr>
          </a:lstStyle>
          <a:p>
            <a:fld id="{FAF12454-57A3-5346-8AD1-8A7E704F94A5}" type="slidenum">
              <a:rPr lang="de-DE" smtClean="0"/>
              <a:pPr/>
              <a:t>‹Nr.›</a:t>
            </a:fld>
            <a:endParaRPr lang="de-DE" dirty="0"/>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b="0" i="0" kern="1200">
        <a:solidFill>
          <a:schemeClr val="tx1"/>
        </a:solidFill>
        <a:latin typeface="Calibri Normal" charset="0"/>
        <a:ea typeface="ＭＳ Ｐゴシック" charset="-128"/>
        <a:cs typeface="ＭＳ Ｐゴシック" charset="-128"/>
      </a:defRPr>
    </a:lvl1pPr>
    <a:lvl2pPr marL="457200" algn="l" rtl="0" fontAlgn="base">
      <a:spcBef>
        <a:spcPct val="30000"/>
      </a:spcBef>
      <a:spcAft>
        <a:spcPct val="0"/>
      </a:spcAft>
      <a:defRPr sz="1200" b="0" i="0" kern="1200">
        <a:solidFill>
          <a:schemeClr val="tx1"/>
        </a:solidFill>
        <a:latin typeface="Calibri Normal" charset="0"/>
        <a:ea typeface="ＭＳ Ｐゴシック" charset="-128"/>
        <a:cs typeface="+mn-cs"/>
      </a:defRPr>
    </a:lvl2pPr>
    <a:lvl3pPr marL="914400" algn="l" rtl="0" fontAlgn="base">
      <a:spcBef>
        <a:spcPct val="30000"/>
      </a:spcBef>
      <a:spcAft>
        <a:spcPct val="0"/>
      </a:spcAft>
      <a:defRPr sz="1200" b="0" i="0" kern="1200">
        <a:solidFill>
          <a:schemeClr val="tx1"/>
        </a:solidFill>
        <a:latin typeface="Calibri Normal" charset="0"/>
        <a:ea typeface="ＭＳ Ｐゴシック" charset="-128"/>
        <a:cs typeface="+mn-cs"/>
      </a:defRPr>
    </a:lvl3pPr>
    <a:lvl4pPr marL="1371600" algn="l" rtl="0" fontAlgn="base">
      <a:spcBef>
        <a:spcPct val="30000"/>
      </a:spcBef>
      <a:spcAft>
        <a:spcPct val="0"/>
      </a:spcAft>
      <a:defRPr sz="1200" b="0" i="0" kern="1200">
        <a:solidFill>
          <a:schemeClr val="tx1"/>
        </a:solidFill>
        <a:latin typeface="Calibri Normal" charset="0"/>
        <a:ea typeface="ＭＳ Ｐゴシック" charset="-128"/>
        <a:cs typeface="+mn-cs"/>
      </a:defRPr>
    </a:lvl4pPr>
    <a:lvl5pPr marL="1828800" algn="l" rtl="0" fontAlgn="base">
      <a:spcBef>
        <a:spcPct val="30000"/>
      </a:spcBef>
      <a:spcAft>
        <a:spcPct val="0"/>
      </a:spcAft>
      <a:defRPr sz="1200" b="0" i="0" kern="1200">
        <a:solidFill>
          <a:schemeClr val="tx1"/>
        </a:solidFill>
        <a:latin typeface="Calibri Norm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171236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Ausblick auf BS2 (u. a. wichtig für die Distanzphase</a:t>
            </a:r>
            <a:r>
              <a:rPr lang="de-DE" baseline="0" dirty="0" smtClean="0"/>
              <a:t>)</a:t>
            </a:r>
            <a:endParaRPr lang="de-DE" baseline="0" dirty="0"/>
          </a:p>
          <a:p>
            <a:pPr marL="171450" indent="-171450">
              <a:buFontTx/>
              <a:buChar char="-"/>
            </a:pPr>
            <a:endParaRPr lang="de-DE" baseline="0" dirty="0"/>
          </a:p>
          <a:p>
            <a:pPr marL="171450" indent="-171450">
              <a:buFontTx/>
              <a:buChar cha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a:t>
            </a:r>
            <a:r>
              <a:rPr lang="de-DE" baseline="0" dirty="0"/>
              <a:t> Einstiegsproblem sollte in der Regel genügen: jedoch sind die Probleme zunehmend </a:t>
            </a:r>
            <a:r>
              <a:rPr lang="de-DE" baseline="0" dirty="0" smtClean="0"/>
              <a:t>bekannt. In </a:t>
            </a:r>
            <a:r>
              <a:rPr lang="de-DE" baseline="0" dirty="0"/>
              <a:t>diesem Fall ist es hilfreich, auch für einzelne Teilnehmerinnen bzw. Teilnehmer ein zweites bereitstellen zu können (Kopie anfertigen).</a:t>
            </a:r>
          </a:p>
          <a:p>
            <a:endParaRPr lang="de-DE" baseline="0" dirty="0"/>
          </a:p>
          <a:p>
            <a:r>
              <a:rPr lang="de-DE" baseline="0" dirty="0"/>
              <a:t>Im Fokus steht hier die eigene Erfahrung mit dem Problemlösen; d. h. die Hürden müssen erlebbar sein; das Problem sollte deshalb unbekannt sein.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dirty="0"/>
          </a:p>
        </p:txBody>
      </p:sp>
    </p:spTree>
    <p:extLst>
      <p:ext uri="{BB962C8B-B14F-4D97-AF65-F5344CB8AC3E}">
        <p14:creationId xmlns:p14="http://schemas.microsoft.com/office/powerpoint/2010/main" val="1500399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dirty="0"/>
          </a:p>
        </p:txBody>
      </p:sp>
    </p:spTree>
    <p:extLst>
      <p:ext uri="{BB962C8B-B14F-4D97-AF65-F5344CB8AC3E}">
        <p14:creationId xmlns:p14="http://schemas.microsoft.com/office/powerpoint/2010/main" val="1500399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Die </a:t>
            </a:r>
            <a:r>
              <a:rPr lang="en-US" dirty="0" err="1"/>
              <a:t>Reflexion</a:t>
            </a:r>
            <a:r>
              <a:rPr lang="en-US" dirty="0"/>
              <a:t> des </a:t>
            </a:r>
            <a:r>
              <a:rPr lang="en-US" dirty="0" err="1"/>
              <a:t>Einstiegsproblems</a:t>
            </a:r>
            <a:r>
              <a:rPr lang="en-US" baseline="0" dirty="0"/>
              <a:t> </a:t>
            </a:r>
            <a:r>
              <a:rPr lang="en-US" baseline="0" dirty="0" err="1"/>
              <a:t>erfolgt</a:t>
            </a:r>
            <a:r>
              <a:rPr lang="en-US" baseline="0" dirty="0"/>
              <a:t> auf </a:t>
            </a:r>
            <a:r>
              <a:rPr lang="en-US" baseline="0" dirty="0" err="1"/>
              <a:t>mehreren</a:t>
            </a:r>
            <a:r>
              <a:rPr lang="en-US" baseline="0" dirty="0"/>
              <a:t> </a:t>
            </a:r>
            <a:r>
              <a:rPr lang="en-US" baseline="0" dirty="0" err="1"/>
              <a:t>Ebenen</a:t>
            </a:r>
            <a:r>
              <a:rPr lang="en-US" baseline="0" dirty="0"/>
              <a:t>: </a:t>
            </a:r>
            <a:r>
              <a:rPr lang="en-US" baseline="0" dirty="0" err="1"/>
              <a:t>Es</a:t>
            </a:r>
            <a:r>
              <a:rPr lang="en-US" baseline="0" dirty="0"/>
              <a:t> </a:t>
            </a:r>
            <a:r>
              <a:rPr lang="en-US" baseline="0" dirty="0" err="1"/>
              <a:t>sollte</a:t>
            </a:r>
            <a:r>
              <a:rPr lang="en-US" baseline="0" dirty="0"/>
              <a:t> </a:t>
            </a:r>
            <a:r>
              <a:rPr lang="en-US" baseline="0" dirty="0" err="1"/>
              <a:t>zunächst</a:t>
            </a:r>
            <a:r>
              <a:rPr lang="en-US" baseline="0" dirty="0"/>
              <a:t> </a:t>
            </a:r>
            <a:r>
              <a:rPr lang="en-US" baseline="0" dirty="0" err="1"/>
              <a:t>einmal</a:t>
            </a:r>
            <a:r>
              <a:rPr lang="en-US" baseline="0" dirty="0"/>
              <a:t> </a:t>
            </a:r>
            <a:r>
              <a:rPr lang="en-US" baseline="0" dirty="0" err="1"/>
              <a:t>eine</a:t>
            </a:r>
            <a:r>
              <a:rPr lang="en-US" baseline="0" dirty="0"/>
              <a:t> </a:t>
            </a:r>
            <a:r>
              <a:rPr lang="en-US" baseline="0" dirty="0" err="1"/>
              <a:t>fachliche</a:t>
            </a:r>
            <a:r>
              <a:rPr lang="en-US" baseline="0" dirty="0"/>
              <a:t> </a:t>
            </a:r>
            <a:r>
              <a:rPr lang="en-US" baseline="0" dirty="0" err="1"/>
              <a:t>Klärung</a:t>
            </a:r>
            <a:r>
              <a:rPr lang="en-US" baseline="0" dirty="0"/>
              <a:t> </a:t>
            </a:r>
            <a:r>
              <a:rPr lang="en-US" baseline="0" dirty="0" err="1"/>
              <a:t>erfolgen</a:t>
            </a:r>
            <a:r>
              <a:rPr lang="en-US" baseline="0" dirty="0"/>
              <a:t> – das </a:t>
            </a:r>
            <a:r>
              <a:rPr lang="en-US" baseline="0" dirty="0" err="1"/>
              <a:t>ist</a:t>
            </a:r>
            <a:r>
              <a:rPr lang="en-US" baseline="0" dirty="0"/>
              <a:t> </a:t>
            </a:r>
            <a:r>
              <a:rPr lang="en-US" baseline="0" dirty="0" err="1"/>
              <a:t>ernst</a:t>
            </a:r>
            <a:r>
              <a:rPr lang="en-US" baseline="0" dirty="0"/>
              <a:t> </a:t>
            </a:r>
            <a:r>
              <a:rPr lang="en-US" baseline="0" dirty="0" err="1"/>
              <a:t>zu</a:t>
            </a:r>
            <a:r>
              <a:rPr lang="en-US" baseline="0" dirty="0"/>
              <a:t> </a:t>
            </a:r>
            <a:r>
              <a:rPr lang="en-US" baseline="0" dirty="0" err="1"/>
              <a:t>nehmen</a:t>
            </a:r>
            <a:r>
              <a:rPr lang="en-US" baseline="0" dirty="0"/>
              <a:t>, </a:t>
            </a:r>
            <a:r>
              <a:rPr lang="en-US" baseline="0" dirty="0" err="1"/>
              <a:t>weil</a:t>
            </a:r>
            <a:r>
              <a:rPr lang="en-US" baseline="0" dirty="0"/>
              <a:t> </a:t>
            </a:r>
            <a:r>
              <a:rPr lang="en-US" baseline="0" dirty="0" err="1"/>
              <a:t>ansonsten</a:t>
            </a:r>
            <a:r>
              <a:rPr lang="en-US" baseline="0" dirty="0"/>
              <a:t> </a:t>
            </a:r>
            <a:r>
              <a:rPr lang="en-US" baseline="0" dirty="0" err="1"/>
              <a:t>eine</a:t>
            </a:r>
            <a:r>
              <a:rPr lang="en-US" baseline="0" dirty="0"/>
              <a:t> </a:t>
            </a:r>
            <a:r>
              <a:rPr lang="en-US" baseline="0" dirty="0" err="1"/>
              <a:t>Weiterarbeit</a:t>
            </a:r>
            <a:r>
              <a:rPr lang="en-US" baseline="0" dirty="0"/>
              <a:t> </a:t>
            </a:r>
            <a:r>
              <a:rPr lang="en-US" baseline="0" dirty="0" err="1"/>
              <a:t>gestört</a:t>
            </a:r>
            <a:r>
              <a:rPr lang="en-US" baseline="0" dirty="0"/>
              <a:t> </a:t>
            </a:r>
            <a:r>
              <a:rPr lang="en-US" baseline="0" dirty="0" err="1"/>
              <a:t>werden</a:t>
            </a:r>
            <a:r>
              <a:rPr lang="en-US" baseline="0" dirty="0"/>
              <a:t> </a:t>
            </a:r>
            <a:r>
              <a:rPr lang="en-US" baseline="0" dirty="0" err="1"/>
              <a:t>kann</a:t>
            </a:r>
            <a:r>
              <a:rPr lang="en-US" baseline="0" dirty="0"/>
              <a:t>. </a:t>
            </a:r>
            <a:r>
              <a:rPr lang="en-US" baseline="0" dirty="0" err="1"/>
              <a:t>Ggf</a:t>
            </a:r>
            <a:r>
              <a:rPr lang="en-US" baseline="0" dirty="0"/>
              <a:t>. muss </a:t>
            </a:r>
            <a:r>
              <a:rPr lang="en-US" baseline="0" dirty="0" err="1"/>
              <a:t>hierfür</a:t>
            </a:r>
            <a:r>
              <a:rPr lang="en-US" baseline="0" dirty="0"/>
              <a:t> </a:t>
            </a:r>
            <a:r>
              <a:rPr lang="en-US" baseline="0" dirty="0" err="1"/>
              <a:t>noch</a:t>
            </a:r>
            <a:r>
              <a:rPr lang="en-US" baseline="0" dirty="0"/>
              <a:t> </a:t>
            </a:r>
            <a:r>
              <a:rPr lang="en-US" baseline="0" dirty="0" err="1"/>
              <a:t>etwas</a:t>
            </a:r>
            <a:r>
              <a:rPr lang="en-US" baseline="0" dirty="0"/>
              <a:t> </a:t>
            </a:r>
            <a:r>
              <a:rPr lang="en-US" baseline="0" dirty="0" err="1"/>
              <a:t>Zeit</a:t>
            </a:r>
            <a:r>
              <a:rPr lang="en-US" baseline="0" dirty="0"/>
              <a:t> </a:t>
            </a:r>
            <a:r>
              <a:rPr lang="en-US" baseline="0" dirty="0" err="1"/>
              <a:t>eingeplant</a:t>
            </a:r>
            <a:r>
              <a:rPr lang="en-US" baseline="0" dirty="0"/>
              <a:t> </a:t>
            </a:r>
            <a:r>
              <a:rPr lang="en-US" baseline="0" dirty="0" err="1"/>
              <a:t>werden</a:t>
            </a:r>
            <a:r>
              <a:rPr lang="en-US" baseline="0" dirty="0"/>
              <a:t>.</a:t>
            </a:r>
          </a:p>
          <a:p>
            <a:endParaRPr lang="en-US" baseline="0" dirty="0"/>
          </a:p>
          <a:p>
            <a:r>
              <a:rPr lang="en-US" baseline="0" dirty="0"/>
              <a:t>Dann </a:t>
            </a:r>
            <a:r>
              <a:rPr lang="en-US" baseline="0" dirty="0" err="1"/>
              <a:t>kann</a:t>
            </a:r>
            <a:r>
              <a:rPr lang="en-US" baseline="0" dirty="0"/>
              <a:t> </a:t>
            </a:r>
            <a:r>
              <a:rPr lang="en-US" baseline="0" dirty="0" err="1"/>
              <a:t>wie</a:t>
            </a:r>
            <a:r>
              <a:rPr lang="en-US" baseline="0" dirty="0"/>
              <a:t> </a:t>
            </a:r>
            <a:r>
              <a:rPr lang="en-US" baseline="0" dirty="0" err="1"/>
              <a:t>folgt</a:t>
            </a:r>
            <a:r>
              <a:rPr lang="en-US" baseline="0" dirty="0"/>
              <a:t> </a:t>
            </a:r>
            <a:r>
              <a:rPr lang="en-US" baseline="0" dirty="0" err="1"/>
              <a:t>vorgegangen</a:t>
            </a:r>
            <a:r>
              <a:rPr lang="en-US" baseline="0" dirty="0"/>
              <a:t> </a:t>
            </a:r>
            <a:r>
              <a:rPr lang="en-US" baseline="0" dirty="0" err="1"/>
              <a:t>werden</a:t>
            </a:r>
            <a:r>
              <a:rPr lang="en-US" baseline="0" dirty="0"/>
              <a:t> (</a:t>
            </a:r>
            <a:r>
              <a:rPr lang="en-US" baseline="0" dirty="0" err="1"/>
              <a:t>moderierende</a:t>
            </a:r>
            <a:r>
              <a:rPr lang="en-US" baseline="0" dirty="0"/>
              <a:t> Phase):</a:t>
            </a:r>
          </a:p>
          <a:p>
            <a:pPr marL="171450" indent="-171450">
              <a:buFontTx/>
              <a:buChar char="-"/>
            </a:pPr>
            <a:r>
              <a:rPr lang="en-US" baseline="0" dirty="0" err="1"/>
              <a:t>Vergleich</a:t>
            </a:r>
            <a:r>
              <a:rPr lang="en-US" baseline="0" dirty="0"/>
              <a:t> </a:t>
            </a:r>
            <a:r>
              <a:rPr lang="en-US" baseline="0" dirty="0" err="1"/>
              <a:t>unterschiedlicher</a:t>
            </a:r>
            <a:r>
              <a:rPr lang="en-US" baseline="0" dirty="0"/>
              <a:t> </a:t>
            </a:r>
            <a:r>
              <a:rPr lang="en-US" baseline="0" dirty="0" err="1"/>
              <a:t>Vorgehensweisen</a:t>
            </a:r>
            <a:endParaRPr lang="en-US" baseline="0" dirty="0"/>
          </a:p>
          <a:p>
            <a:pPr marL="171450" indent="-171450">
              <a:buFontTx/>
              <a:buChar char="-"/>
            </a:pPr>
            <a:r>
              <a:rPr lang="en-US" baseline="0" dirty="0" err="1"/>
              <a:t>Beschreibung</a:t>
            </a:r>
            <a:r>
              <a:rPr lang="en-US" baseline="0" dirty="0"/>
              <a:t> der </a:t>
            </a:r>
            <a:r>
              <a:rPr lang="en-US" baseline="0" dirty="0" err="1"/>
              <a:t>Bearbeitungsprozesse</a:t>
            </a:r>
            <a:r>
              <a:rPr lang="en-US" baseline="0" dirty="0"/>
              <a:t> (auf </a:t>
            </a:r>
            <a:r>
              <a:rPr lang="en-US" baseline="0" dirty="0" err="1"/>
              <a:t>Lehrerebene</a:t>
            </a:r>
            <a:r>
              <a:rPr lang="en-US" baseline="0" dirty="0"/>
              <a:t>!)</a:t>
            </a:r>
          </a:p>
          <a:p>
            <a:pPr marL="171450" indent="-171450">
              <a:buFontTx/>
              <a:buChar char="-"/>
            </a:pPr>
            <a:r>
              <a:rPr lang="en-US" baseline="0" dirty="0" err="1"/>
              <a:t>Beschreibung</a:t>
            </a:r>
            <a:r>
              <a:rPr lang="en-US" baseline="0" dirty="0"/>
              <a:t> der </a:t>
            </a:r>
            <a:r>
              <a:rPr lang="en-US" baseline="0" dirty="0" err="1"/>
              <a:t>Erlebnisse</a:t>
            </a:r>
            <a:r>
              <a:rPr lang="en-US" baseline="0" dirty="0"/>
              <a:t> (</a:t>
            </a:r>
            <a:r>
              <a:rPr lang="en-US" baseline="0" dirty="0" err="1"/>
              <a:t>emotionale</a:t>
            </a:r>
            <a:r>
              <a:rPr lang="en-US" baseline="0" dirty="0"/>
              <a:t> </a:t>
            </a:r>
            <a:r>
              <a:rPr lang="en-US" baseline="0" dirty="0" err="1"/>
              <a:t>Ebene</a:t>
            </a:r>
            <a:r>
              <a:rPr lang="en-US" baseline="0" dirty="0"/>
              <a:t>)</a:t>
            </a:r>
          </a:p>
          <a:p>
            <a:pPr marL="171450" indent="-171450">
              <a:buFontTx/>
              <a:buChar char="-"/>
            </a:pPr>
            <a:r>
              <a:rPr lang="en-US" baseline="0" dirty="0" err="1"/>
              <a:t>Überlegungen</a:t>
            </a:r>
            <a:r>
              <a:rPr lang="en-US" baseline="0" dirty="0"/>
              <a:t> </a:t>
            </a:r>
            <a:r>
              <a:rPr lang="en-US" baseline="0" dirty="0" err="1"/>
              <a:t>zum</a:t>
            </a:r>
            <a:r>
              <a:rPr lang="en-US" baseline="0" dirty="0"/>
              <a:t> </a:t>
            </a:r>
            <a:r>
              <a:rPr lang="en-US" baseline="0" dirty="0" err="1"/>
              <a:t>Einsatz</a:t>
            </a:r>
            <a:r>
              <a:rPr lang="en-US" baseline="0" dirty="0"/>
              <a:t> </a:t>
            </a:r>
            <a:r>
              <a:rPr lang="en-US" baseline="0" dirty="0" err="1"/>
              <a:t>im</a:t>
            </a:r>
            <a:r>
              <a:rPr lang="en-US" baseline="0" dirty="0"/>
              <a:t> </a:t>
            </a:r>
            <a:r>
              <a:rPr lang="en-US" baseline="0" dirty="0" err="1"/>
              <a:t>Klassenzimmer</a:t>
            </a:r>
            <a:r>
              <a:rPr lang="en-US" baseline="0" dirty="0"/>
              <a:t> (</a:t>
            </a:r>
            <a:r>
              <a:rPr lang="en-US" baseline="0" dirty="0" err="1"/>
              <a:t>dann</a:t>
            </a:r>
            <a:r>
              <a:rPr lang="en-US" baseline="0" dirty="0"/>
              <a:t> </a:t>
            </a:r>
            <a:r>
              <a:rPr lang="en-US" baseline="0" dirty="0" err="1"/>
              <a:t>auch</a:t>
            </a:r>
            <a:r>
              <a:rPr lang="en-US" baseline="0" dirty="0"/>
              <a:t> </a:t>
            </a:r>
            <a:r>
              <a:rPr lang="en-US" baseline="0" dirty="0" err="1"/>
              <a:t>Abgleich</a:t>
            </a:r>
            <a:r>
              <a:rPr lang="en-US" baseline="0" dirty="0"/>
              <a:t> </a:t>
            </a:r>
            <a:r>
              <a:rPr lang="en-US" baseline="0" dirty="0" err="1"/>
              <a:t>mit</a:t>
            </a:r>
            <a:r>
              <a:rPr lang="en-US" baseline="0" dirty="0"/>
              <a:t> den </a:t>
            </a:r>
            <a:r>
              <a:rPr lang="en-US" baseline="0" dirty="0" err="1"/>
              <a:t>Schülerlösungen</a:t>
            </a:r>
            <a:r>
              <a:rPr lang="en-US" baseline="0" dirty="0"/>
              <a:t>, die </a:t>
            </a:r>
            <a:r>
              <a:rPr lang="en-US" baseline="0" dirty="0" err="1"/>
              <a:t>auch</a:t>
            </a:r>
            <a:r>
              <a:rPr lang="en-US" baseline="0" dirty="0"/>
              <a:t> </a:t>
            </a:r>
            <a:r>
              <a:rPr lang="en-US" baseline="0" dirty="0" err="1"/>
              <a:t>erst</a:t>
            </a:r>
            <a:r>
              <a:rPr lang="en-US" baseline="0" dirty="0"/>
              <a:t> an </a:t>
            </a:r>
            <a:r>
              <a:rPr lang="en-US" baseline="0" dirty="0" err="1"/>
              <a:t>dieser</a:t>
            </a:r>
            <a:r>
              <a:rPr lang="en-US" baseline="0" dirty="0"/>
              <a:t> </a:t>
            </a:r>
            <a:r>
              <a:rPr lang="en-US" baseline="0" dirty="0" err="1"/>
              <a:t>Stelle</a:t>
            </a:r>
            <a:r>
              <a:rPr lang="en-US" baseline="0" dirty="0"/>
              <a:t> </a:t>
            </a:r>
            <a:r>
              <a:rPr lang="en-US" baseline="0" dirty="0" err="1"/>
              <a:t>eingebracht</a:t>
            </a:r>
            <a:r>
              <a:rPr lang="en-US" baseline="0" dirty="0"/>
              <a:t> </a:t>
            </a:r>
            <a:r>
              <a:rPr lang="en-US" baseline="0" dirty="0" err="1"/>
              <a:t>werden</a:t>
            </a:r>
            <a:r>
              <a:rPr lang="en-US" baseline="0" dirty="0"/>
              <a:t> </a:t>
            </a:r>
            <a:r>
              <a:rPr lang="en-US" baseline="0" dirty="0" err="1"/>
              <a:t>können</a:t>
            </a:r>
            <a:r>
              <a:rPr lang="en-US" baseline="0" dirty="0"/>
              <a:t> – </a:t>
            </a:r>
            <a:r>
              <a:rPr lang="en-US" baseline="0" dirty="0" err="1"/>
              <a:t>sofern</a:t>
            </a:r>
            <a:r>
              <a:rPr lang="en-US" baseline="0" dirty="0"/>
              <a:t> </a:t>
            </a:r>
            <a:r>
              <a:rPr lang="en-US" baseline="0" dirty="0" err="1"/>
              <a:t>Schülerlösungen</a:t>
            </a:r>
            <a:r>
              <a:rPr lang="en-US" baseline="0" dirty="0"/>
              <a:t> </a:t>
            </a:r>
            <a:r>
              <a:rPr lang="en-US" baseline="0" dirty="0" err="1"/>
              <a:t>vorliegen</a:t>
            </a:r>
            <a:r>
              <a:rPr lang="en-US" baseline="0" dirty="0" smtClean="0"/>
              <a:t>)</a:t>
            </a:r>
            <a:endParaRPr lang="en-US" baseline="0" dirty="0"/>
          </a:p>
          <a:p>
            <a:pPr marL="171450" indent="-171450">
              <a:buFontTx/>
              <a:buChar char="-"/>
            </a:pPr>
            <a:endParaRPr lang="en-US" baseline="0" dirty="0"/>
          </a:p>
          <a:p>
            <a:pPr marL="0" indent="0">
              <a:buFontTx/>
              <a:buNone/>
            </a:pPr>
            <a:endParaRPr lang="en-US" baseline="0" dirty="0"/>
          </a:p>
          <a:p>
            <a:pPr marL="0" indent="0">
              <a:buFontTx/>
              <a:buNone/>
            </a:pPr>
            <a:r>
              <a:rPr lang="en-US" baseline="0" dirty="0" err="1"/>
              <a:t>Weitere</a:t>
            </a:r>
            <a:r>
              <a:rPr lang="en-US" baseline="0" dirty="0"/>
              <a:t> </a:t>
            </a:r>
            <a:r>
              <a:rPr lang="en-US" baseline="0" dirty="0" err="1"/>
              <a:t>Impulsfragen</a:t>
            </a:r>
            <a:r>
              <a:rPr lang="en-US" baseline="0" dirty="0"/>
              <a:t> </a:t>
            </a:r>
            <a:r>
              <a:rPr lang="en-US" baseline="0" dirty="0" err="1"/>
              <a:t>können</a:t>
            </a:r>
            <a:r>
              <a:rPr lang="en-US" baseline="0" dirty="0"/>
              <a:t> sein:</a:t>
            </a:r>
          </a:p>
          <a:p>
            <a:pPr marL="0" indent="0">
              <a:buFontTx/>
              <a:buNone/>
            </a:pPr>
            <a:r>
              <a:rPr lang="en-US" baseline="0" dirty="0"/>
              <a:t>- Was </a:t>
            </a:r>
            <a:r>
              <a:rPr lang="en-US" baseline="0" dirty="0" err="1"/>
              <a:t>kann</a:t>
            </a:r>
            <a:r>
              <a:rPr lang="en-US" baseline="0" dirty="0"/>
              <a:t> man </a:t>
            </a:r>
            <a:r>
              <a:rPr lang="en-US" baseline="0" dirty="0" err="1"/>
              <a:t>bei</a:t>
            </a:r>
            <a:r>
              <a:rPr lang="en-US" baseline="0" dirty="0"/>
              <a:t> der </a:t>
            </a:r>
            <a:r>
              <a:rPr lang="en-US" baseline="0" dirty="0" err="1"/>
              <a:t>Bearbeitung</a:t>
            </a:r>
            <a:r>
              <a:rPr lang="en-US" baseline="0" dirty="0"/>
              <a:t> dieses Problems </a:t>
            </a:r>
            <a:r>
              <a:rPr lang="en-US" baseline="0" dirty="0" err="1"/>
              <a:t>lernen</a:t>
            </a:r>
            <a:r>
              <a:rPr lang="en-US" baseline="0" dirty="0"/>
              <a:t>? Was </a:t>
            </a:r>
            <a:r>
              <a:rPr lang="en-US" baseline="0" dirty="0" err="1"/>
              <a:t>ist</a:t>
            </a:r>
            <a:r>
              <a:rPr lang="en-US" baseline="0" dirty="0"/>
              <a:t> </a:t>
            </a:r>
            <a:r>
              <a:rPr lang="en-US" baseline="0" dirty="0" err="1"/>
              <a:t>voraussetzend</a:t>
            </a:r>
            <a:r>
              <a:rPr lang="en-US" baseline="0" dirty="0"/>
              <a:t>?</a:t>
            </a:r>
          </a:p>
          <a:p>
            <a:pPr marL="0" indent="0">
              <a:buFontTx/>
              <a:buNone/>
            </a:pPr>
            <a:r>
              <a:rPr lang="en-US" baseline="0" dirty="0"/>
              <a:t>- </a:t>
            </a:r>
            <a:r>
              <a:rPr lang="en-US" baseline="0" dirty="0" err="1"/>
              <a:t>Wie</a:t>
            </a:r>
            <a:r>
              <a:rPr lang="en-US" baseline="0" dirty="0"/>
              <a:t> </a:t>
            </a:r>
            <a:r>
              <a:rPr lang="en-US" baseline="0" dirty="0" err="1"/>
              <a:t>würden</a:t>
            </a:r>
            <a:r>
              <a:rPr lang="en-US" baseline="0" dirty="0"/>
              <a:t> </a:t>
            </a:r>
            <a:r>
              <a:rPr lang="en-US" baseline="0" dirty="0" err="1"/>
              <a:t>Ihre</a:t>
            </a:r>
            <a:r>
              <a:rPr lang="en-US" baseline="0" dirty="0"/>
              <a:t> </a:t>
            </a:r>
            <a:r>
              <a:rPr lang="en-US" baseline="0" dirty="0" err="1"/>
              <a:t>Schülerinnen</a:t>
            </a:r>
            <a:r>
              <a:rPr lang="en-US" baseline="0" dirty="0"/>
              <a:t> und </a:t>
            </a:r>
            <a:r>
              <a:rPr lang="en-US" baseline="0" dirty="0" err="1"/>
              <a:t>Schüler</a:t>
            </a:r>
            <a:r>
              <a:rPr lang="en-US" baseline="0" dirty="0"/>
              <a:t> dieses Problem </a:t>
            </a:r>
            <a:r>
              <a:rPr lang="en-US" baseline="0" dirty="0" err="1"/>
              <a:t>bearbeiten</a:t>
            </a:r>
            <a:r>
              <a:rPr lang="en-US" baseline="0" dirty="0"/>
              <a: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dirty="0"/>
          </a:p>
        </p:txBody>
      </p:sp>
    </p:spTree>
    <p:extLst>
      <p:ext uri="{BB962C8B-B14F-4D97-AF65-F5344CB8AC3E}">
        <p14:creationId xmlns:p14="http://schemas.microsoft.com/office/powerpoint/2010/main" val="15003995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Einstiegsproblem</a:t>
            </a:r>
            <a:r>
              <a:rPr lang="de-DE" baseline="0" dirty="0"/>
              <a:t> I </a:t>
            </a:r>
            <a:r>
              <a:rPr lang="en-US" dirty="0">
                <a:sym typeface="Wingdings" panose="05000000000000000000" pitchFamily="2" charset="2"/>
              </a:rPr>
              <a:t> </a:t>
            </a:r>
            <a:r>
              <a:rPr lang="en-US" dirty="0" err="1">
                <a:sym typeface="Wingdings" panose="05000000000000000000" pitchFamily="2" charset="2"/>
              </a:rPr>
              <a:t>Es</a:t>
            </a:r>
            <a:r>
              <a:rPr lang="en-US" dirty="0">
                <a:sym typeface="Wingdings" panose="05000000000000000000" pitchFamily="2" charset="2"/>
              </a:rPr>
              <a:t> </a:t>
            </a:r>
            <a:r>
              <a:rPr lang="en-US" dirty="0" err="1">
                <a:sym typeface="Wingdings" panose="05000000000000000000" pitchFamily="2" charset="2"/>
              </a:rPr>
              <a:t>sollte</a:t>
            </a:r>
            <a:r>
              <a:rPr lang="en-US" dirty="0">
                <a:sym typeface="Wingdings" panose="05000000000000000000" pitchFamily="2" charset="2"/>
              </a:rPr>
              <a:t> </a:t>
            </a:r>
            <a:r>
              <a:rPr lang="en-US" dirty="0" err="1">
                <a:sym typeface="Wingdings" panose="05000000000000000000" pitchFamily="2" charset="2"/>
              </a:rPr>
              <a:t>nur</a:t>
            </a:r>
            <a:r>
              <a:rPr lang="en-US" dirty="0">
                <a:sym typeface="Wingdings" panose="05000000000000000000" pitchFamily="2" charset="2"/>
              </a:rPr>
              <a:t> </a:t>
            </a:r>
            <a:r>
              <a:rPr lang="en-US" dirty="0" err="1">
                <a:sym typeface="Wingdings" panose="05000000000000000000" pitchFamily="2" charset="2"/>
              </a:rPr>
              <a:t>eines</a:t>
            </a:r>
            <a:r>
              <a:rPr lang="en-US" dirty="0">
                <a:sym typeface="Wingdings" panose="05000000000000000000" pitchFamily="2" charset="2"/>
              </a:rPr>
              <a:t> der </a:t>
            </a:r>
            <a:r>
              <a:rPr lang="en-US" dirty="0" err="1">
                <a:sym typeface="Wingdings" panose="05000000000000000000" pitchFamily="2" charset="2"/>
              </a:rPr>
              <a:t>drei</a:t>
            </a:r>
            <a:r>
              <a:rPr lang="en-US" dirty="0">
                <a:sym typeface="Wingdings" panose="05000000000000000000" pitchFamily="2" charset="2"/>
              </a:rPr>
              <a:t> </a:t>
            </a:r>
            <a:r>
              <a:rPr lang="en-US" dirty="0" err="1">
                <a:sym typeface="Wingdings" panose="05000000000000000000" pitchFamily="2" charset="2"/>
              </a:rPr>
              <a:t>vorgeschlagenen</a:t>
            </a:r>
            <a:r>
              <a:rPr lang="en-US" dirty="0">
                <a:sym typeface="Wingdings" panose="05000000000000000000" pitchFamily="2" charset="2"/>
              </a:rPr>
              <a:t> </a:t>
            </a:r>
            <a:r>
              <a:rPr lang="en-US" dirty="0" err="1">
                <a:sym typeface="Wingdings" panose="05000000000000000000" pitchFamily="2" charset="2"/>
              </a:rPr>
              <a:t>Einstiegsprobleme</a:t>
            </a:r>
            <a:r>
              <a:rPr lang="en-US" dirty="0">
                <a:sym typeface="Wingdings" panose="05000000000000000000" pitchFamily="2" charset="2"/>
              </a:rPr>
              <a:t> </a:t>
            </a:r>
            <a:r>
              <a:rPr lang="en-US" dirty="0" err="1">
                <a:sym typeface="Wingdings" panose="05000000000000000000" pitchFamily="2" charset="2"/>
              </a:rPr>
              <a:t>eingesetzt</a:t>
            </a:r>
            <a:r>
              <a:rPr lang="en-US" baseline="0" dirty="0">
                <a:sym typeface="Wingdings" panose="05000000000000000000" pitchFamily="2" charset="2"/>
              </a:rPr>
              <a:t> </a:t>
            </a:r>
            <a:r>
              <a:rPr lang="en-US" baseline="0" dirty="0" err="1">
                <a:sym typeface="Wingdings" panose="05000000000000000000" pitchFamily="2" charset="2"/>
              </a:rPr>
              <a:t>werden</a:t>
            </a:r>
            <a:r>
              <a:rPr lang="en-US" baseline="0" dirty="0">
                <a:sym typeface="Wingdings" panose="05000000000000000000" pitchFamily="2" charset="2"/>
              </a:rPr>
              <a:t>.</a:t>
            </a:r>
            <a:endParaRPr lang="de-DE" baseline="0" dirty="0"/>
          </a:p>
          <a:p>
            <a:endParaRPr lang="de-DE" baseline="0" dirty="0"/>
          </a:p>
          <a:p>
            <a:r>
              <a:rPr lang="de-DE" baseline="0" dirty="0"/>
              <a:t>Die Teilnehmerinnen und Teilnehmer bearbeiten das Problem zunächst in der Ich-Phase. Dann werden in Kleingruppen (je nach Gruppengröße </a:t>
            </a:r>
            <a:r>
              <a:rPr lang="de-DE" baseline="0" dirty="0" smtClean="0"/>
              <a:t>2–4 </a:t>
            </a:r>
            <a:r>
              <a:rPr lang="de-DE" baseline="0" dirty="0"/>
              <a:t>Personen) Lösungsansätze ausgetauscht (Du-Phase) und anschließend im Plenum vorgestellt.</a:t>
            </a:r>
          </a:p>
          <a:p>
            <a:r>
              <a:rPr lang="de-DE" baseline="0" dirty="0"/>
              <a:t>Die Sammlung von Lösungsansätze kann je nach verfügbaren Medien gestaltet werden:</a:t>
            </a:r>
          </a:p>
          <a:p>
            <a:pPr marL="171450" indent="-171450">
              <a:buFontTx/>
              <a:buChar char="-"/>
            </a:pPr>
            <a:r>
              <a:rPr lang="de-DE" baseline="0" dirty="0"/>
              <a:t>Dokumentenkamera bzw. Fotografieren und via </a:t>
            </a:r>
            <a:r>
              <a:rPr lang="de-DE" baseline="0" dirty="0" err="1"/>
              <a:t>Beamer</a:t>
            </a:r>
            <a:r>
              <a:rPr lang="de-DE" baseline="0" dirty="0"/>
              <a:t> projizieren</a:t>
            </a:r>
          </a:p>
          <a:p>
            <a:pPr marL="171450" indent="-171450">
              <a:buFontTx/>
              <a:buChar char="-"/>
            </a:pPr>
            <a:r>
              <a:rPr lang="de-DE" baseline="0" dirty="0"/>
              <a:t>Lösungsansätze an einer Flip-Chart skizzieren (lassen)</a:t>
            </a:r>
          </a:p>
          <a:p>
            <a:pPr marL="171450" indent="-171450">
              <a:buFontTx/>
              <a:buChar char="-"/>
            </a:pPr>
            <a:r>
              <a:rPr lang="de-DE" baseline="0" dirty="0"/>
              <a:t>Tafel</a:t>
            </a:r>
          </a:p>
          <a:p>
            <a:pPr marL="171450" indent="-171450">
              <a:buFontTx/>
              <a:buChar char="-"/>
            </a:pPr>
            <a:r>
              <a:rPr lang="de-DE" baseline="0" dirty="0"/>
              <a:t>Poster</a:t>
            </a:r>
          </a:p>
          <a:p>
            <a:pPr marL="171450" indent="-171450">
              <a:buFontTx/>
              <a:buChar char="-"/>
            </a:pPr>
            <a:r>
              <a:rPr lang="de-DE" baseline="0" dirty="0"/>
              <a:t>…</a:t>
            </a:r>
          </a:p>
          <a:p>
            <a:pPr marL="171450" indent="-171450">
              <a:buFontTx/>
              <a:buChar char="-"/>
            </a:pPr>
            <a:endParaRPr lang="de-DE" baseline="0" dirty="0"/>
          </a:p>
          <a:p>
            <a:pPr marL="0" indent="0">
              <a:buFontTx/>
              <a:buNone/>
            </a:pPr>
            <a:r>
              <a:rPr lang="de-DE" baseline="0" dirty="0"/>
              <a:t>Kurzer Austausch zu den verschiedenen Lösungen (bevor die Schülerlösungen gezeigt und besprochen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dirty="0"/>
          </a:p>
        </p:txBody>
      </p:sp>
    </p:spTree>
    <p:extLst>
      <p:ext uri="{BB962C8B-B14F-4D97-AF65-F5344CB8AC3E}">
        <p14:creationId xmlns:p14="http://schemas.microsoft.com/office/powerpoint/2010/main" val="1516964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folgt ein Blick auf Schülerlösungen.</a:t>
            </a:r>
            <a:r>
              <a:rPr lang="de-DE" baseline="0" dirty="0"/>
              <a:t> Hier die Überlegung anregen, wie wohl die eigene Klasse diese Aufgabe bearbeitet hätte (Hinweis geben, dass später noch ausführlich auf die Schülerebene eingegangen wird</a:t>
            </a:r>
            <a:r>
              <a:rPr lang="de-DE" baseline="0" dirty="0" smtClean="0"/>
              <a:t>)</a:t>
            </a:r>
            <a:endParaRPr lang="de-DE" baseline="0" dirty="0"/>
          </a:p>
          <a:p>
            <a:endParaRPr lang="de-DE" baseline="0" dirty="0"/>
          </a:p>
          <a:p>
            <a:r>
              <a:rPr lang="en-US" dirty="0" err="1"/>
              <a:t>Lösungsansätze</a:t>
            </a:r>
            <a:r>
              <a:rPr lang="en-US" dirty="0"/>
              <a:t> </a:t>
            </a:r>
            <a:r>
              <a:rPr lang="en-US" dirty="0" err="1"/>
              <a:t>sollten</a:t>
            </a:r>
            <a:r>
              <a:rPr lang="en-US" dirty="0"/>
              <a:t> </a:t>
            </a:r>
            <a:r>
              <a:rPr lang="en-US" dirty="0" err="1"/>
              <a:t>aus</a:t>
            </a:r>
            <a:r>
              <a:rPr lang="en-US" dirty="0"/>
              <a:t> </a:t>
            </a:r>
            <a:r>
              <a:rPr lang="en-US" dirty="0" err="1"/>
              <a:t>dem</a:t>
            </a:r>
            <a:r>
              <a:rPr lang="en-US" dirty="0"/>
              <a:t> </a:t>
            </a:r>
            <a:r>
              <a:rPr lang="en-US" dirty="0" err="1" smtClean="0"/>
              <a:t>Teilnehmendenkreis</a:t>
            </a:r>
            <a:r>
              <a:rPr lang="en-US" dirty="0" smtClean="0"/>
              <a:t> </a:t>
            </a:r>
            <a:r>
              <a:rPr lang="en-US" dirty="0" err="1"/>
              <a:t>aufgegriffen</a:t>
            </a:r>
            <a:r>
              <a:rPr lang="en-US" dirty="0"/>
              <a:t> </a:t>
            </a:r>
            <a:r>
              <a:rPr lang="en-US" dirty="0" err="1"/>
              <a:t>werden</a:t>
            </a:r>
            <a:r>
              <a:rPr lang="en-US" dirty="0"/>
              <a:t>. </a:t>
            </a:r>
            <a:r>
              <a:rPr lang="en-US" dirty="0" err="1"/>
              <a:t>Möglichkeiten</a:t>
            </a:r>
            <a:r>
              <a:rPr lang="en-US" dirty="0"/>
              <a:t>:</a:t>
            </a:r>
          </a:p>
          <a:p>
            <a:pPr marL="171450" indent="-171450">
              <a:buFontTx/>
              <a:buChar char="-"/>
            </a:pPr>
            <a:r>
              <a:rPr lang="en-US" baseline="0" dirty="0" err="1"/>
              <a:t>Dokumentenkamera</a:t>
            </a:r>
            <a:r>
              <a:rPr lang="en-US" baseline="0" dirty="0"/>
              <a:t> </a:t>
            </a:r>
            <a:r>
              <a:rPr lang="en-US" baseline="0" dirty="0" err="1"/>
              <a:t>verwenden</a:t>
            </a:r>
            <a:r>
              <a:rPr lang="en-US" baseline="0" dirty="0"/>
              <a:t> / </a:t>
            </a:r>
            <a:r>
              <a:rPr lang="en-US" baseline="0" dirty="0" err="1"/>
              <a:t>Fotografieren</a:t>
            </a:r>
            <a:r>
              <a:rPr lang="en-US" baseline="0" dirty="0"/>
              <a:t> und </a:t>
            </a:r>
            <a:r>
              <a:rPr lang="en-US" baseline="0" dirty="0" err="1"/>
              <a:t>dann</a:t>
            </a:r>
            <a:r>
              <a:rPr lang="en-US" baseline="0" dirty="0"/>
              <a:t> </a:t>
            </a:r>
            <a:r>
              <a:rPr lang="en-US" baseline="0" dirty="0" err="1"/>
              <a:t>mit</a:t>
            </a:r>
            <a:r>
              <a:rPr lang="en-US" baseline="0" dirty="0"/>
              <a:t> PC und Beamer </a:t>
            </a:r>
            <a:r>
              <a:rPr lang="en-US" baseline="0" dirty="0" err="1"/>
              <a:t>projizieren</a:t>
            </a:r>
            <a:endParaRPr lang="en-US" baseline="0" dirty="0"/>
          </a:p>
          <a:p>
            <a:pPr marL="171450" indent="-171450">
              <a:buFontTx/>
              <a:buChar char="-"/>
            </a:pPr>
            <a:r>
              <a:rPr lang="en-US" baseline="0" dirty="0"/>
              <a:t>Flip-Chart </a:t>
            </a:r>
            <a:r>
              <a:rPr lang="en-US" baseline="0" dirty="0">
                <a:sym typeface="Wingdings" panose="05000000000000000000" pitchFamily="2" charset="2"/>
              </a:rPr>
              <a:t> </a:t>
            </a:r>
            <a:r>
              <a:rPr lang="en-US" baseline="0" dirty="0" err="1">
                <a:sym typeface="Wingdings" panose="05000000000000000000" pitchFamily="2" charset="2"/>
              </a:rPr>
              <a:t>Lösungsansätze</a:t>
            </a:r>
            <a:r>
              <a:rPr lang="en-US" baseline="0" dirty="0">
                <a:sym typeface="Wingdings" panose="05000000000000000000" pitchFamily="2" charset="2"/>
              </a:rPr>
              <a:t> </a:t>
            </a:r>
            <a:r>
              <a:rPr lang="en-US" baseline="0" dirty="0" err="1">
                <a:sym typeface="Wingdings" panose="05000000000000000000" pitchFamily="2" charset="2"/>
              </a:rPr>
              <a:t>skizzieren</a:t>
            </a:r>
            <a:r>
              <a:rPr lang="en-US" baseline="0" dirty="0">
                <a:sym typeface="Wingdings" panose="05000000000000000000" pitchFamily="2" charset="2"/>
              </a:rPr>
              <a:t> </a:t>
            </a:r>
            <a:r>
              <a:rPr lang="en-US" baseline="0" dirty="0" err="1">
                <a:sym typeface="Wingdings" panose="05000000000000000000" pitchFamily="2" charset="2"/>
              </a:rPr>
              <a:t>lassen</a:t>
            </a:r>
            <a:endParaRPr lang="en-US" baseline="0" dirty="0">
              <a:sym typeface="Wingdings" panose="05000000000000000000" pitchFamily="2" charset="2"/>
            </a:endParaRPr>
          </a:p>
          <a:p>
            <a:pPr marL="171450" indent="-171450">
              <a:buFontTx/>
              <a:buChar char="-"/>
            </a:pPr>
            <a:r>
              <a:rPr lang="en-US" baseline="0" dirty="0">
                <a:sym typeface="Wingdings" panose="05000000000000000000" pitchFamily="2" charset="2"/>
              </a:rPr>
              <a:t>…</a:t>
            </a:r>
          </a:p>
          <a:p>
            <a:pPr marL="171450" indent="-171450">
              <a:buFontTx/>
              <a:buChar char="-"/>
            </a:pPr>
            <a:endParaRPr lang="en-US" baseline="0" dirty="0">
              <a:sym typeface="Wingdings" panose="05000000000000000000" pitchFamily="2" charset="2"/>
            </a:endParaRPr>
          </a:p>
          <a:p>
            <a:pPr marL="0" indent="0">
              <a:buFontTx/>
              <a:buNone/>
            </a:pPr>
            <a:r>
              <a:rPr lang="en-US" baseline="0" dirty="0">
                <a:sym typeface="Wingdings" panose="05000000000000000000" pitchFamily="2" charset="2"/>
              </a:rPr>
              <a:t>Die </a:t>
            </a:r>
            <a:r>
              <a:rPr lang="en-US" baseline="0" dirty="0" err="1">
                <a:sym typeface="Wingdings" panose="05000000000000000000" pitchFamily="2" charset="2"/>
              </a:rPr>
              <a:t>hier</a:t>
            </a:r>
            <a:r>
              <a:rPr lang="en-US" baseline="0" dirty="0">
                <a:sym typeface="Wingdings" panose="05000000000000000000" pitchFamily="2" charset="2"/>
              </a:rPr>
              <a:t> </a:t>
            </a:r>
            <a:r>
              <a:rPr lang="en-US" baseline="0" dirty="0" err="1">
                <a:sym typeface="Wingdings" panose="05000000000000000000" pitchFamily="2" charset="2"/>
              </a:rPr>
              <a:t>vorgestellten</a:t>
            </a:r>
            <a:r>
              <a:rPr lang="en-US" baseline="0" dirty="0">
                <a:sym typeface="Wingdings" panose="05000000000000000000" pitchFamily="2" charset="2"/>
              </a:rPr>
              <a:t> </a:t>
            </a:r>
            <a:r>
              <a:rPr lang="en-US" baseline="0" dirty="0" err="1">
                <a:sym typeface="Wingdings" panose="05000000000000000000" pitchFamily="2" charset="2"/>
              </a:rPr>
              <a:t>Beispiele</a:t>
            </a:r>
            <a:r>
              <a:rPr lang="en-US" baseline="0" dirty="0">
                <a:sym typeface="Wingdings" panose="05000000000000000000" pitchFamily="2" charset="2"/>
              </a:rPr>
              <a:t> </a:t>
            </a:r>
            <a:r>
              <a:rPr lang="en-US" baseline="0" dirty="0" err="1">
                <a:sym typeface="Wingdings" panose="05000000000000000000" pitchFamily="2" charset="2"/>
              </a:rPr>
              <a:t>dienen</a:t>
            </a:r>
            <a:r>
              <a:rPr lang="en-US" baseline="0" dirty="0">
                <a:sym typeface="Wingdings" panose="05000000000000000000" pitchFamily="2" charset="2"/>
              </a:rPr>
              <a:t> </a:t>
            </a:r>
            <a:r>
              <a:rPr lang="en-US" baseline="0" dirty="0" err="1">
                <a:sym typeface="Wingdings" panose="05000000000000000000" pitchFamily="2" charset="2"/>
              </a:rPr>
              <a:t>dazu</a:t>
            </a:r>
            <a:r>
              <a:rPr lang="en-US" baseline="0" dirty="0">
                <a:sym typeface="Wingdings" panose="05000000000000000000" pitchFamily="2" charset="2"/>
              </a:rPr>
              <a:t>, </a:t>
            </a:r>
            <a:r>
              <a:rPr lang="en-US" baseline="0" dirty="0" err="1">
                <a:sym typeface="Wingdings" panose="05000000000000000000" pitchFamily="2" charset="2"/>
              </a:rPr>
              <a:t>weitere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einzubringen</a:t>
            </a:r>
            <a:r>
              <a:rPr lang="en-US" baseline="0" dirty="0">
                <a:sym typeface="Wingdings" panose="05000000000000000000" pitchFamily="2" charset="2"/>
              </a:rPr>
              <a:t>. Das </a:t>
            </a:r>
            <a:r>
              <a:rPr lang="en-US" baseline="0" dirty="0" err="1">
                <a:sym typeface="Wingdings" panose="05000000000000000000" pitchFamily="2" charset="2"/>
              </a:rPr>
              <a:t>sollte</a:t>
            </a:r>
            <a:r>
              <a:rPr lang="en-US" baseline="0" dirty="0">
                <a:sym typeface="Wingdings" panose="05000000000000000000" pitchFamily="2" charset="2"/>
              </a:rPr>
              <a:t> </a:t>
            </a:r>
            <a:r>
              <a:rPr lang="en-US" baseline="0" dirty="0" err="1">
                <a:sym typeface="Wingdings" panose="05000000000000000000" pitchFamily="2" charset="2"/>
              </a:rPr>
              <a:t>nur</a:t>
            </a:r>
            <a:r>
              <a:rPr lang="en-US" baseline="0" dirty="0">
                <a:sym typeface="Wingdings" panose="05000000000000000000" pitchFamily="2" charset="2"/>
              </a:rPr>
              <a:t> </a:t>
            </a:r>
            <a:r>
              <a:rPr lang="en-US" baseline="0" dirty="0" err="1">
                <a:sym typeface="Wingdings" panose="05000000000000000000" pitchFamily="2" charset="2"/>
              </a:rPr>
              <a:t>dann</a:t>
            </a:r>
            <a:r>
              <a:rPr lang="en-US" baseline="0" dirty="0">
                <a:sym typeface="Wingdings" panose="05000000000000000000" pitchFamily="2" charset="2"/>
              </a:rPr>
              <a:t> </a:t>
            </a:r>
            <a:r>
              <a:rPr lang="en-US" baseline="0" dirty="0" err="1">
                <a:sym typeface="Wingdings" panose="05000000000000000000" pitchFamily="2" charset="2"/>
              </a:rPr>
              <a:t>erfolgen</a:t>
            </a:r>
            <a:r>
              <a:rPr lang="en-US" baseline="0" dirty="0">
                <a:sym typeface="Wingdings" panose="05000000000000000000" pitchFamily="2" charset="2"/>
              </a:rPr>
              <a:t>, </a:t>
            </a:r>
            <a:r>
              <a:rPr lang="en-US" baseline="0" dirty="0" err="1">
                <a:sym typeface="Wingdings" panose="05000000000000000000" pitchFamily="2" charset="2"/>
              </a:rPr>
              <a:t>wenn</a:t>
            </a:r>
            <a:r>
              <a:rPr lang="en-US" baseline="0" dirty="0">
                <a:sym typeface="Wingdings" panose="05000000000000000000" pitchFamily="2" charset="2"/>
              </a:rPr>
              <a:t> </a:t>
            </a:r>
            <a:r>
              <a:rPr lang="en-US" baseline="0" dirty="0" err="1">
                <a:sym typeface="Wingdings" panose="05000000000000000000" pitchFamily="2" charset="2"/>
              </a:rPr>
              <a:t>diese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seitens</a:t>
            </a:r>
            <a:r>
              <a:rPr lang="en-US" baseline="0" dirty="0">
                <a:sym typeface="Wingdings" panose="05000000000000000000" pitchFamily="2" charset="2"/>
              </a:rPr>
              <a:t> der </a:t>
            </a:r>
            <a:r>
              <a:rPr lang="en-US" baseline="0" dirty="0" err="1">
                <a:sym typeface="Wingdings" panose="05000000000000000000" pitchFamily="2" charset="2"/>
              </a:rPr>
              <a:t>Teilnehmenden</a:t>
            </a:r>
            <a:r>
              <a:rPr lang="en-US" baseline="0" dirty="0">
                <a:sym typeface="Wingdings" panose="05000000000000000000" pitchFamily="2" charset="2"/>
              </a:rPr>
              <a:t> </a:t>
            </a:r>
            <a:r>
              <a:rPr lang="en-US" baseline="0" dirty="0" err="1">
                <a:sym typeface="Wingdings" panose="05000000000000000000" pitchFamily="2" charset="2"/>
              </a:rPr>
              <a:t>nicht</a:t>
            </a:r>
            <a:r>
              <a:rPr lang="en-US" baseline="0" dirty="0">
                <a:sym typeface="Wingdings" panose="05000000000000000000" pitchFamily="2" charset="2"/>
              </a:rPr>
              <a:t> </a:t>
            </a:r>
            <a:r>
              <a:rPr lang="en-US" baseline="0" dirty="0" err="1">
                <a:sym typeface="Wingdings" panose="05000000000000000000" pitchFamily="2" charset="2"/>
              </a:rPr>
              <a:t>eingebracht</a:t>
            </a:r>
            <a:r>
              <a:rPr lang="en-US" baseline="0" dirty="0">
                <a:sym typeface="Wingdings" panose="05000000000000000000" pitchFamily="2" charset="2"/>
              </a:rPr>
              <a:t> </a:t>
            </a:r>
            <a:r>
              <a:rPr lang="en-US" baseline="0" dirty="0" err="1">
                <a:sym typeface="Wingdings" panose="05000000000000000000" pitchFamily="2" charset="2"/>
              </a:rPr>
              <a:t>werden</a:t>
            </a:r>
            <a:r>
              <a:rPr lang="en-US" baseline="0" dirty="0">
                <a:sym typeface="Wingdings" panose="05000000000000000000" pitchFamily="2" charset="2"/>
              </a:rPr>
              <a:t> und </a:t>
            </a:r>
            <a:r>
              <a:rPr lang="en-US" baseline="0" dirty="0" err="1">
                <a:sym typeface="Wingdings" panose="05000000000000000000" pitchFamily="2" charset="2"/>
              </a:rPr>
              <a:t>eine</a:t>
            </a:r>
            <a:r>
              <a:rPr lang="en-US" baseline="0" dirty="0">
                <a:sym typeface="Wingdings" panose="05000000000000000000" pitchFamily="2" charset="2"/>
              </a:rPr>
              <a:t> </a:t>
            </a:r>
            <a:r>
              <a:rPr lang="en-US" baseline="0" dirty="0" err="1">
                <a:sym typeface="Wingdings" panose="05000000000000000000" pitchFamily="2" charset="2"/>
              </a:rPr>
              <a:t>Ergänzung</a:t>
            </a:r>
            <a:r>
              <a:rPr lang="en-US" baseline="0" dirty="0">
                <a:sym typeface="Wingdings" panose="05000000000000000000" pitchFamily="2" charset="2"/>
              </a:rPr>
              <a:t> </a:t>
            </a:r>
            <a:r>
              <a:rPr lang="en-US" baseline="0" dirty="0" err="1">
                <a:sym typeface="Wingdings" panose="05000000000000000000" pitchFamily="2" charset="2"/>
              </a:rPr>
              <a:t>sinnvoll</a:t>
            </a:r>
            <a:r>
              <a:rPr lang="en-US" baseline="0" dirty="0">
                <a:sym typeface="Wingdings" panose="05000000000000000000" pitchFamily="2" charset="2"/>
              </a:rPr>
              <a:t> </a:t>
            </a:r>
            <a:r>
              <a:rPr lang="en-US" baseline="0" dirty="0" err="1">
                <a:sym typeface="Wingdings" panose="05000000000000000000" pitchFamily="2" charset="2"/>
              </a:rPr>
              <a:t>ist</a:t>
            </a:r>
            <a:r>
              <a:rPr lang="en-US" baseline="0" dirty="0">
                <a:sym typeface="Wingdings" panose="05000000000000000000" pitchFamily="2" charset="2"/>
              </a:rPr>
              <a: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dirty="0"/>
          </a:p>
        </p:txBody>
      </p:sp>
    </p:spTree>
    <p:extLst>
      <p:ext uri="{BB962C8B-B14F-4D97-AF65-F5344CB8AC3E}">
        <p14:creationId xmlns:p14="http://schemas.microsoft.com/office/powerpoint/2010/main" val="852152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a:t>
            </a:r>
            <a:r>
              <a:rPr lang="de-DE" baseline="0" dirty="0"/>
              <a:t> Teilnehmenden können zunächst selbst die Schülerlösungen analysieren. Als Hilfestellung/Impuls können die nachfolgenden Überlegungen in die Diskussion eingebracht werden:</a:t>
            </a:r>
            <a:endParaRPr lang="de-DE" dirty="0"/>
          </a:p>
          <a:p>
            <a:endParaRPr lang="de-DE" dirty="0"/>
          </a:p>
          <a:p>
            <a:r>
              <a:rPr lang="de-DE" dirty="0"/>
              <a:t>Bei</a:t>
            </a:r>
            <a:r>
              <a:rPr lang="de-DE" baseline="0" dirty="0"/>
              <a:t> der Besprechung der Schülerlösungen kann auf folgende Aspekte fokussiert werden:</a:t>
            </a:r>
          </a:p>
          <a:p>
            <a:pPr marL="171450" indent="-171450">
              <a:buFontTx/>
              <a:buChar char="-"/>
            </a:pPr>
            <a:r>
              <a:rPr lang="de-DE" baseline="0" dirty="0"/>
              <a:t>v</a:t>
            </a:r>
            <a:r>
              <a:rPr lang="de-DE" baseline="0" dirty="0" smtClean="0"/>
              <a:t>erbale </a:t>
            </a:r>
            <a:r>
              <a:rPr lang="de-DE" baseline="0" dirty="0"/>
              <a:t>Beschreibung des </a:t>
            </a:r>
            <a:r>
              <a:rPr lang="de-DE" baseline="0" dirty="0" smtClean="0"/>
              <a:t>Problems/des </a:t>
            </a:r>
            <a:r>
              <a:rPr lang="de-DE" baseline="0" dirty="0"/>
              <a:t>Vorgehens; daran kann auch erkannt werden, wie/ob das Problem verstanden wurde (oberes Beispiel zeigt z</a:t>
            </a:r>
            <a:r>
              <a:rPr lang="de-DE" baseline="0" dirty="0" smtClean="0"/>
              <a:t>. B</a:t>
            </a:r>
            <a:r>
              <a:rPr lang="de-DE" baseline="0" dirty="0"/>
              <a:t>. eine gesonderte Betrachtung der Ecken)</a:t>
            </a:r>
          </a:p>
          <a:p>
            <a:pPr marL="171450" indent="-171450">
              <a:buFontTx/>
              <a:buChar char="-"/>
            </a:pPr>
            <a:r>
              <a:rPr lang="de-DE" baseline="0" dirty="0"/>
              <a:t>Systematik bei der Bearbeitung: z</a:t>
            </a:r>
            <a:r>
              <a:rPr lang="de-DE" baseline="0" dirty="0" smtClean="0"/>
              <a:t>. B</a:t>
            </a:r>
            <a:r>
              <a:rPr lang="de-DE" baseline="0" dirty="0"/>
              <a:t>. werden nur Quadrate untersucht; gezielt Längen oder nur Breiten verändert </a:t>
            </a:r>
            <a:r>
              <a:rPr lang="de-DE" baseline="0" dirty="0" smtClean="0"/>
              <a:t>usw. </a:t>
            </a:r>
            <a:r>
              <a:rPr lang="de-DE" baseline="0" dirty="0"/>
              <a:t>… (unteres Beispiel zeigt ansatzweise die Beschäftigung mit Quadraten, ist aber nicht konsequent vollzogen)</a:t>
            </a:r>
          </a:p>
          <a:p>
            <a:pPr marL="171450" indent="-171450">
              <a:buFontTx/>
              <a:buChar char="-"/>
            </a:pPr>
            <a:r>
              <a:rPr lang="de-DE" dirty="0"/>
              <a:t>((weiter</a:t>
            </a:r>
            <a:r>
              <a:rPr lang="de-DE" baseline="0" dirty="0"/>
              <a:t> auf nächster Folie))</a:t>
            </a:r>
          </a:p>
          <a:p>
            <a:pPr marL="0" indent="0">
              <a:buFontTx/>
              <a:buNone/>
            </a:pPr>
            <a:endParaRPr lang="de-DE" baseline="0" dirty="0"/>
          </a:p>
          <a:p>
            <a:r>
              <a:rPr lang="en-US" dirty="0" err="1"/>
              <a:t>Lösungsansätze</a:t>
            </a:r>
            <a:r>
              <a:rPr lang="en-US" dirty="0"/>
              <a:t> </a:t>
            </a:r>
            <a:r>
              <a:rPr lang="en-US" dirty="0" err="1"/>
              <a:t>sollten</a:t>
            </a:r>
            <a:r>
              <a:rPr lang="en-US" dirty="0"/>
              <a:t> </a:t>
            </a:r>
            <a:r>
              <a:rPr lang="en-US" dirty="0" err="1"/>
              <a:t>aus</a:t>
            </a:r>
            <a:r>
              <a:rPr lang="en-US" dirty="0"/>
              <a:t> </a:t>
            </a:r>
            <a:r>
              <a:rPr lang="en-US" dirty="0" err="1"/>
              <a:t>dem</a:t>
            </a:r>
            <a:r>
              <a:rPr lang="en-US" dirty="0"/>
              <a:t> </a:t>
            </a:r>
            <a:r>
              <a:rPr lang="en-US" dirty="0" err="1"/>
              <a:t>Teilnehmerkreis</a:t>
            </a:r>
            <a:r>
              <a:rPr lang="en-US" dirty="0"/>
              <a:t> </a:t>
            </a:r>
            <a:r>
              <a:rPr lang="en-US" dirty="0" err="1"/>
              <a:t>aufgegriffen</a:t>
            </a:r>
            <a:r>
              <a:rPr lang="en-US" dirty="0"/>
              <a:t> </a:t>
            </a:r>
            <a:r>
              <a:rPr lang="en-US" dirty="0" err="1"/>
              <a:t>werden</a:t>
            </a:r>
            <a:r>
              <a:rPr lang="en-US" dirty="0"/>
              <a:t>. </a:t>
            </a:r>
            <a:r>
              <a:rPr lang="en-US" dirty="0" err="1"/>
              <a:t>Möglichkeiten</a:t>
            </a:r>
            <a:r>
              <a:rPr lang="en-US" dirty="0"/>
              <a:t>:</a:t>
            </a:r>
          </a:p>
          <a:p>
            <a:pPr marL="171450" indent="-171450">
              <a:buFontTx/>
              <a:buChar char="-"/>
            </a:pPr>
            <a:r>
              <a:rPr lang="en-US" baseline="0" dirty="0" err="1"/>
              <a:t>Dokumentenkamera</a:t>
            </a:r>
            <a:r>
              <a:rPr lang="en-US" baseline="0" dirty="0"/>
              <a:t> </a:t>
            </a:r>
            <a:r>
              <a:rPr lang="en-US" baseline="0" dirty="0" err="1"/>
              <a:t>verwenden</a:t>
            </a:r>
            <a:r>
              <a:rPr lang="en-US" baseline="0" dirty="0"/>
              <a:t> / </a:t>
            </a:r>
            <a:r>
              <a:rPr lang="en-US" baseline="0" dirty="0" err="1"/>
              <a:t>Fotografieren</a:t>
            </a:r>
            <a:r>
              <a:rPr lang="en-US" baseline="0" dirty="0"/>
              <a:t> und </a:t>
            </a:r>
            <a:r>
              <a:rPr lang="en-US" baseline="0" dirty="0" err="1"/>
              <a:t>dann</a:t>
            </a:r>
            <a:r>
              <a:rPr lang="en-US" baseline="0" dirty="0"/>
              <a:t> </a:t>
            </a:r>
            <a:r>
              <a:rPr lang="en-US" baseline="0" dirty="0" err="1"/>
              <a:t>mit</a:t>
            </a:r>
            <a:r>
              <a:rPr lang="en-US" baseline="0" dirty="0"/>
              <a:t> PC und Beamer </a:t>
            </a:r>
            <a:r>
              <a:rPr lang="en-US" baseline="0" dirty="0" err="1"/>
              <a:t>projizieren</a:t>
            </a:r>
            <a:endParaRPr lang="en-US" baseline="0" dirty="0"/>
          </a:p>
          <a:p>
            <a:pPr marL="171450" indent="-171450">
              <a:buFontTx/>
              <a:buChar char="-"/>
            </a:pPr>
            <a:r>
              <a:rPr lang="en-US" baseline="0" dirty="0"/>
              <a:t>Flip-Chart </a:t>
            </a:r>
            <a:r>
              <a:rPr lang="en-US" baseline="0" dirty="0">
                <a:sym typeface="Wingdings" panose="05000000000000000000" pitchFamily="2" charset="2"/>
              </a:rPr>
              <a:t> </a:t>
            </a:r>
            <a:r>
              <a:rPr lang="en-US" baseline="0" dirty="0" err="1">
                <a:sym typeface="Wingdings" panose="05000000000000000000" pitchFamily="2" charset="2"/>
              </a:rPr>
              <a:t>Lösungsansätze</a:t>
            </a:r>
            <a:r>
              <a:rPr lang="en-US" baseline="0" dirty="0">
                <a:sym typeface="Wingdings" panose="05000000000000000000" pitchFamily="2" charset="2"/>
              </a:rPr>
              <a:t> </a:t>
            </a:r>
            <a:r>
              <a:rPr lang="en-US" baseline="0" dirty="0" err="1">
                <a:sym typeface="Wingdings" panose="05000000000000000000" pitchFamily="2" charset="2"/>
              </a:rPr>
              <a:t>skizzieren</a:t>
            </a:r>
            <a:r>
              <a:rPr lang="en-US" baseline="0" dirty="0">
                <a:sym typeface="Wingdings" panose="05000000000000000000" pitchFamily="2" charset="2"/>
              </a:rPr>
              <a:t> </a:t>
            </a:r>
            <a:r>
              <a:rPr lang="en-US" baseline="0" dirty="0" err="1">
                <a:sym typeface="Wingdings" panose="05000000000000000000" pitchFamily="2" charset="2"/>
              </a:rPr>
              <a:t>lassen</a:t>
            </a:r>
            <a:endParaRPr lang="en-US" baseline="0" dirty="0">
              <a:sym typeface="Wingdings" panose="05000000000000000000" pitchFamily="2" charset="2"/>
            </a:endParaRPr>
          </a:p>
          <a:p>
            <a:pPr marL="171450" indent="-171450">
              <a:buFontTx/>
              <a:buChar char="-"/>
            </a:pPr>
            <a:r>
              <a:rPr lang="en-US" baseline="0" dirty="0">
                <a:sym typeface="Wingdings" panose="05000000000000000000" pitchFamily="2" charset="2"/>
              </a:rPr>
              <a:t>…</a:t>
            </a:r>
          </a:p>
          <a:p>
            <a:pPr marL="171450" indent="-171450">
              <a:buFontTx/>
              <a:buChar char="-"/>
            </a:pPr>
            <a:endParaRPr lang="en-US" baseline="0" dirty="0">
              <a:sym typeface="Wingdings" panose="05000000000000000000" pitchFamily="2" charset="2"/>
            </a:endParaRPr>
          </a:p>
          <a:p>
            <a:pPr marL="0" indent="0">
              <a:buFontTx/>
              <a:buNone/>
            </a:pPr>
            <a:r>
              <a:rPr lang="en-US" baseline="0" dirty="0">
                <a:sym typeface="Wingdings" panose="05000000000000000000" pitchFamily="2" charset="2"/>
              </a:rPr>
              <a:t>Die </a:t>
            </a:r>
            <a:r>
              <a:rPr lang="en-US" baseline="0" dirty="0" err="1">
                <a:sym typeface="Wingdings" panose="05000000000000000000" pitchFamily="2" charset="2"/>
              </a:rPr>
              <a:t>hier</a:t>
            </a:r>
            <a:r>
              <a:rPr lang="en-US" baseline="0" dirty="0">
                <a:sym typeface="Wingdings" panose="05000000000000000000" pitchFamily="2" charset="2"/>
              </a:rPr>
              <a:t> </a:t>
            </a:r>
            <a:r>
              <a:rPr lang="en-US" baseline="0" dirty="0" err="1">
                <a:sym typeface="Wingdings" panose="05000000000000000000" pitchFamily="2" charset="2"/>
              </a:rPr>
              <a:t>vorgestellten</a:t>
            </a:r>
            <a:r>
              <a:rPr lang="en-US" baseline="0" dirty="0">
                <a:sym typeface="Wingdings" panose="05000000000000000000" pitchFamily="2" charset="2"/>
              </a:rPr>
              <a:t> </a:t>
            </a:r>
            <a:r>
              <a:rPr lang="en-US" baseline="0" dirty="0" err="1">
                <a:sym typeface="Wingdings" panose="05000000000000000000" pitchFamily="2" charset="2"/>
              </a:rPr>
              <a:t>Beispiele</a:t>
            </a:r>
            <a:r>
              <a:rPr lang="en-US" baseline="0" dirty="0">
                <a:sym typeface="Wingdings" panose="05000000000000000000" pitchFamily="2" charset="2"/>
              </a:rPr>
              <a:t> </a:t>
            </a:r>
            <a:r>
              <a:rPr lang="en-US" baseline="0" dirty="0" err="1">
                <a:sym typeface="Wingdings" panose="05000000000000000000" pitchFamily="2" charset="2"/>
              </a:rPr>
              <a:t>dienen</a:t>
            </a:r>
            <a:r>
              <a:rPr lang="en-US" baseline="0" dirty="0">
                <a:sym typeface="Wingdings" panose="05000000000000000000" pitchFamily="2" charset="2"/>
              </a:rPr>
              <a:t> </a:t>
            </a:r>
            <a:r>
              <a:rPr lang="en-US" baseline="0" dirty="0" err="1">
                <a:sym typeface="Wingdings" panose="05000000000000000000" pitchFamily="2" charset="2"/>
              </a:rPr>
              <a:t>dazu</a:t>
            </a:r>
            <a:r>
              <a:rPr lang="en-US" baseline="0" dirty="0">
                <a:sym typeface="Wingdings" panose="05000000000000000000" pitchFamily="2" charset="2"/>
              </a:rPr>
              <a:t>, </a:t>
            </a:r>
            <a:r>
              <a:rPr lang="en-US" baseline="0" dirty="0" err="1">
                <a:sym typeface="Wingdings" panose="05000000000000000000" pitchFamily="2" charset="2"/>
              </a:rPr>
              <a:t>weitere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einzubringen</a:t>
            </a:r>
            <a:r>
              <a:rPr lang="en-US" baseline="0" dirty="0">
                <a:sym typeface="Wingdings" panose="05000000000000000000" pitchFamily="2" charset="2"/>
              </a:rPr>
              <a:t>. Das </a:t>
            </a:r>
            <a:r>
              <a:rPr lang="en-US" baseline="0" dirty="0" err="1">
                <a:sym typeface="Wingdings" panose="05000000000000000000" pitchFamily="2" charset="2"/>
              </a:rPr>
              <a:t>sollte</a:t>
            </a:r>
            <a:r>
              <a:rPr lang="en-US" baseline="0" dirty="0">
                <a:sym typeface="Wingdings" panose="05000000000000000000" pitchFamily="2" charset="2"/>
              </a:rPr>
              <a:t> </a:t>
            </a:r>
            <a:r>
              <a:rPr lang="en-US" baseline="0" dirty="0" err="1">
                <a:sym typeface="Wingdings" panose="05000000000000000000" pitchFamily="2" charset="2"/>
              </a:rPr>
              <a:t>nur</a:t>
            </a:r>
            <a:r>
              <a:rPr lang="en-US" baseline="0" dirty="0">
                <a:sym typeface="Wingdings" panose="05000000000000000000" pitchFamily="2" charset="2"/>
              </a:rPr>
              <a:t> </a:t>
            </a:r>
            <a:r>
              <a:rPr lang="en-US" baseline="0" dirty="0" err="1">
                <a:sym typeface="Wingdings" panose="05000000000000000000" pitchFamily="2" charset="2"/>
              </a:rPr>
              <a:t>dann</a:t>
            </a:r>
            <a:r>
              <a:rPr lang="en-US" baseline="0" dirty="0">
                <a:sym typeface="Wingdings" panose="05000000000000000000" pitchFamily="2" charset="2"/>
              </a:rPr>
              <a:t> </a:t>
            </a:r>
            <a:r>
              <a:rPr lang="en-US" baseline="0" dirty="0" err="1">
                <a:sym typeface="Wingdings" panose="05000000000000000000" pitchFamily="2" charset="2"/>
              </a:rPr>
              <a:t>erfolgen</a:t>
            </a:r>
            <a:r>
              <a:rPr lang="en-US" baseline="0" dirty="0">
                <a:sym typeface="Wingdings" panose="05000000000000000000" pitchFamily="2" charset="2"/>
              </a:rPr>
              <a:t>, </a:t>
            </a:r>
            <a:r>
              <a:rPr lang="en-US" baseline="0" dirty="0" err="1">
                <a:sym typeface="Wingdings" panose="05000000000000000000" pitchFamily="2" charset="2"/>
              </a:rPr>
              <a:t>wenn</a:t>
            </a:r>
            <a:r>
              <a:rPr lang="en-US" baseline="0" dirty="0">
                <a:sym typeface="Wingdings" panose="05000000000000000000" pitchFamily="2" charset="2"/>
              </a:rPr>
              <a:t> </a:t>
            </a:r>
            <a:r>
              <a:rPr lang="en-US" baseline="0" dirty="0" err="1">
                <a:sym typeface="Wingdings" panose="05000000000000000000" pitchFamily="2" charset="2"/>
              </a:rPr>
              <a:t>diese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seitens</a:t>
            </a:r>
            <a:r>
              <a:rPr lang="en-US" baseline="0" dirty="0">
                <a:sym typeface="Wingdings" panose="05000000000000000000" pitchFamily="2" charset="2"/>
              </a:rPr>
              <a:t> der </a:t>
            </a:r>
            <a:r>
              <a:rPr lang="en-US" baseline="0" dirty="0" err="1">
                <a:sym typeface="Wingdings" panose="05000000000000000000" pitchFamily="2" charset="2"/>
              </a:rPr>
              <a:t>Teilnehmenden</a:t>
            </a:r>
            <a:r>
              <a:rPr lang="en-US" baseline="0" dirty="0">
                <a:sym typeface="Wingdings" panose="05000000000000000000" pitchFamily="2" charset="2"/>
              </a:rPr>
              <a:t> </a:t>
            </a:r>
            <a:r>
              <a:rPr lang="en-US" baseline="0" dirty="0" err="1">
                <a:sym typeface="Wingdings" panose="05000000000000000000" pitchFamily="2" charset="2"/>
              </a:rPr>
              <a:t>nicht</a:t>
            </a:r>
            <a:r>
              <a:rPr lang="en-US" baseline="0" dirty="0">
                <a:sym typeface="Wingdings" panose="05000000000000000000" pitchFamily="2" charset="2"/>
              </a:rPr>
              <a:t> </a:t>
            </a:r>
            <a:r>
              <a:rPr lang="en-US" baseline="0" dirty="0" err="1">
                <a:sym typeface="Wingdings" panose="05000000000000000000" pitchFamily="2" charset="2"/>
              </a:rPr>
              <a:t>eingebracht</a:t>
            </a:r>
            <a:r>
              <a:rPr lang="en-US" baseline="0" dirty="0">
                <a:sym typeface="Wingdings" panose="05000000000000000000" pitchFamily="2" charset="2"/>
              </a:rPr>
              <a:t> </a:t>
            </a:r>
            <a:r>
              <a:rPr lang="en-US" baseline="0" dirty="0" err="1">
                <a:sym typeface="Wingdings" panose="05000000000000000000" pitchFamily="2" charset="2"/>
              </a:rPr>
              <a:t>werden</a:t>
            </a:r>
            <a:r>
              <a:rPr lang="en-US" baseline="0" dirty="0">
                <a:sym typeface="Wingdings" panose="05000000000000000000" pitchFamily="2" charset="2"/>
              </a:rPr>
              <a:t> und </a:t>
            </a:r>
            <a:r>
              <a:rPr lang="en-US" baseline="0" dirty="0" err="1">
                <a:sym typeface="Wingdings" panose="05000000000000000000" pitchFamily="2" charset="2"/>
              </a:rPr>
              <a:t>eine</a:t>
            </a:r>
            <a:r>
              <a:rPr lang="en-US" baseline="0" dirty="0">
                <a:sym typeface="Wingdings" panose="05000000000000000000" pitchFamily="2" charset="2"/>
              </a:rPr>
              <a:t> </a:t>
            </a:r>
            <a:r>
              <a:rPr lang="en-US" baseline="0" dirty="0" err="1">
                <a:sym typeface="Wingdings" panose="05000000000000000000" pitchFamily="2" charset="2"/>
              </a:rPr>
              <a:t>Ergänzung</a:t>
            </a:r>
            <a:r>
              <a:rPr lang="en-US" baseline="0" dirty="0">
                <a:sym typeface="Wingdings" panose="05000000000000000000" pitchFamily="2" charset="2"/>
              </a:rPr>
              <a:t> </a:t>
            </a:r>
            <a:r>
              <a:rPr lang="en-US" baseline="0" dirty="0" err="1">
                <a:sym typeface="Wingdings" panose="05000000000000000000" pitchFamily="2" charset="2"/>
              </a:rPr>
              <a:t>sinnvoll</a:t>
            </a:r>
            <a:r>
              <a:rPr lang="en-US" baseline="0" dirty="0">
                <a:sym typeface="Wingdings" panose="05000000000000000000" pitchFamily="2" charset="2"/>
              </a:rPr>
              <a:t> </a:t>
            </a:r>
            <a:r>
              <a:rPr lang="en-US" baseline="0" dirty="0" err="1">
                <a:sym typeface="Wingdings" panose="05000000000000000000" pitchFamily="2" charset="2"/>
              </a:rPr>
              <a:t>ist</a:t>
            </a:r>
            <a:r>
              <a:rPr lang="en-US" baseline="0" dirty="0">
                <a:sym typeface="Wingdings" panose="05000000000000000000" pitchFamily="2" charset="2"/>
              </a:rPr>
              <a:t>.</a:t>
            </a:r>
          </a:p>
          <a:p>
            <a:pPr marL="0" indent="0">
              <a:buFontTx/>
              <a:buNone/>
            </a:pPr>
            <a:endParaRPr lang="de-DE"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dirty="0"/>
          </a:p>
        </p:txBody>
      </p:sp>
    </p:spTree>
    <p:extLst>
      <p:ext uri="{BB962C8B-B14F-4D97-AF65-F5344CB8AC3E}">
        <p14:creationId xmlns:p14="http://schemas.microsoft.com/office/powerpoint/2010/main" val="17047823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Hier wird</a:t>
            </a:r>
            <a:r>
              <a:rPr lang="de-DE" baseline="0" dirty="0"/>
              <a:t> das systematische Probieren sehr deutlich. Darauf hinweisen, dass ein Teil der Ausarbeitung keinen Mehrwert zur Lösungsfindung darstellt, weil die Lage (Drehung um 90°) ja nicht entscheidend ist für die </a:t>
            </a:r>
            <a:r>
              <a:rPr lang="de-DE" baseline="0" dirty="0" smtClean="0"/>
              <a:t>Fragestellung</a:t>
            </a:r>
            <a:endParaRPr lang="de-DE" baseline="0" dirty="0"/>
          </a:p>
          <a:p>
            <a:pPr marL="171450" indent="-171450">
              <a:buFontTx/>
              <a:buChar char="-"/>
            </a:pPr>
            <a:endParaRPr lang="de-DE" baseline="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dirty="0"/>
          </a:p>
        </p:txBody>
      </p:sp>
    </p:spTree>
    <p:extLst>
      <p:ext uri="{BB962C8B-B14F-4D97-AF65-F5344CB8AC3E}">
        <p14:creationId xmlns:p14="http://schemas.microsoft.com/office/powerpoint/2010/main" val="3749675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dirty="0"/>
          </a:p>
        </p:txBody>
      </p:sp>
    </p:spTree>
    <p:extLst>
      <p:ext uri="{BB962C8B-B14F-4D97-AF65-F5344CB8AC3E}">
        <p14:creationId xmlns:p14="http://schemas.microsoft.com/office/powerpoint/2010/main" val="17518299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Hier</a:t>
            </a:r>
            <a:r>
              <a:rPr lang="de-DE" baseline="0" dirty="0"/>
              <a:t> handelt es sich ebenfalls um ein systematisches Probieren; jedoch ohne grafisch-visuelle </a:t>
            </a:r>
            <a:r>
              <a:rPr lang="de-DE" baseline="0" dirty="0" smtClean="0"/>
              <a:t>Darstellung.</a:t>
            </a:r>
            <a:endParaRPr lang="de-DE" baseline="0" dirty="0"/>
          </a:p>
          <a:p>
            <a:pPr marL="171450" indent="-171450">
              <a:buFontTx/>
              <a:buChar char="-"/>
            </a:pPr>
            <a:r>
              <a:rPr lang="de-DE" baseline="0" dirty="0"/>
              <a:t>Die zweite Lösung zeigt, dass zwar eine algebraische Darstellung der Zusammenhänge möglich ist, jedoch bringt dies zur Lösungsfindung keinen wirklichen Mehrwert, denn auch hier muss (systematisch) </a:t>
            </a:r>
            <a:r>
              <a:rPr lang="de-DE" baseline="0" dirty="0" smtClean="0"/>
              <a:t>ausprobiert </a:t>
            </a:r>
            <a:r>
              <a:rPr lang="de-DE" baseline="0" dirty="0"/>
              <a:t>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dirty="0"/>
          </a:p>
        </p:txBody>
      </p:sp>
    </p:spTree>
    <p:extLst>
      <p:ext uri="{BB962C8B-B14F-4D97-AF65-F5344CB8AC3E}">
        <p14:creationId xmlns:p14="http://schemas.microsoft.com/office/powerpoint/2010/main" val="22545271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Hier</a:t>
            </a:r>
            <a:r>
              <a:rPr lang="de-DE" baseline="0" dirty="0"/>
              <a:t> handelt es sich um eine Lösung, bei der ebenfalls systematisch probiert wurde – jedoch mit dem Computer als Hilfsmittel. Damit man schnell sieht, wo die interessanten Stellen sind, ist die grafische Darstellung hilfreich – von dort aus kann dann schneller abgelesen werden. Es geht aber auch rein tabellarisch.</a:t>
            </a:r>
          </a:p>
          <a:p>
            <a:pPr marL="171450" indent="-171450">
              <a:buFontTx/>
              <a:buChar char="-"/>
            </a:pPr>
            <a:r>
              <a:rPr lang="de-DE" baseline="0" dirty="0"/>
              <a:t>Wichtig ist, spätestens an dieser Stelle die beiden Lösungen anzugeben, da eine Weiterarbeit in der Fortbildung dann gestört ist, wenn einzelne Teilnehmerinnen bzw. Teilnehmer sich nicht damit zufrieden geben, wenn die zweite Lösung nicht gefunden wurde – die Erfahrung aus mehrfacher Erprobung zeigt, dass dann Unruhe aufkommt.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dirty="0"/>
          </a:p>
        </p:txBody>
      </p:sp>
    </p:spTree>
    <p:extLst>
      <p:ext uri="{BB962C8B-B14F-4D97-AF65-F5344CB8AC3E}">
        <p14:creationId xmlns:p14="http://schemas.microsoft.com/office/powerpoint/2010/main" val="644134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dirty="0"/>
          </a:p>
        </p:txBody>
      </p:sp>
    </p:spTree>
    <p:extLst>
      <p:ext uri="{BB962C8B-B14F-4D97-AF65-F5344CB8AC3E}">
        <p14:creationId xmlns:p14="http://schemas.microsoft.com/office/powerpoint/2010/main" val="1500399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Einstiegsproblem</a:t>
            </a:r>
            <a:r>
              <a:rPr lang="en-US" baseline="0" dirty="0"/>
              <a:t> II</a:t>
            </a:r>
            <a:endParaRPr lang="en-US" dirty="0"/>
          </a:p>
          <a:p>
            <a:endParaRPr lang="en-US" dirty="0"/>
          </a:p>
          <a:p>
            <a:r>
              <a:rPr lang="en-US" dirty="0">
                <a:sym typeface="Wingdings" panose="05000000000000000000" pitchFamily="2" charset="2"/>
              </a:rPr>
              <a:t> </a:t>
            </a:r>
            <a:r>
              <a:rPr lang="en-US" dirty="0" err="1">
                <a:sym typeface="Wingdings" panose="05000000000000000000" pitchFamily="2" charset="2"/>
              </a:rPr>
              <a:t>Es</a:t>
            </a:r>
            <a:r>
              <a:rPr lang="en-US" dirty="0">
                <a:sym typeface="Wingdings" panose="05000000000000000000" pitchFamily="2" charset="2"/>
              </a:rPr>
              <a:t> </a:t>
            </a:r>
            <a:r>
              <a:rPr lang="en-US" dirty="0" err="1">
                <a:sym typeface="Wingdings" panose="05000000000000000000" pitchFamily="2" charset="2"/>
              </a:rPr>
              <a:t>sollte</a:t>
            </a:r>
            <a:r>
              <a:rPr lang="en-US" dirty="0">
                <a:sym typeface="Wingdings" panose="05000000000000000000" pitchFamily="2" charset="2"/>
              </a:rPr>
              <a:t> </a:t>
            </a:r>
            <a:r>
              <a:rPr lang="en-US" dirty="0" err="1">
                <a:sym typeface="Wingdings" panose="05000000000000000000" pitchFamily="2" charset="2"/>
              </a:rPr>
              <a:t>nur</a:t>
            </a:r>
            <a:r>
              <a:rPr lang="en-US" dirty="0">
                <a:sym typeface="Wingdings" panose="05000000000000000000" pitchFamily="2" charset="2"/>
              </a:rPr>
              <a:t> </a:t>
            </a:r>
            <a:r>
              <a:rPr lang="en-US" dirty="0" err="1">
                <a:sym typeface="Wingdings" panose="05000000000000000000" pitchFamily="2" charset="2"/>
              </a:rPr>
              <a:t>eines</a:t>
            </a:r>
            <a:r>
              <a:rPr lang="en-US" dirty="0">
                <a:sym typeface="Wingdings" panose="05000000000000000000" pitchFamily="2" charset="2"/>
              </a:rPr>
              <a:t> der </a:t>
            </a:r>
            <a:r>
              <a:rPr lang="en-US" dirty="0" err="1">
                <a:sym typeface="Wingdings" panose="05000000000000000000" pitchFamily="2" charset="2"/>
              </a:rPr>
              <a:t>drei</a:t>
            </a:r>
            <a:r>
              <a:rPr lang="en-US" dirty="0">
                <a:sym typeface="Wingdings" panose="05000000000000000000" pitchFamily="2" charset="2"/>
              </a:rPr>
              <a:t> </a:t>
            </a:r>
            <a:r>
              <a:rPr lang="en-US" dirty="0" err="1">
                <a:sym typeface="Wingdings" panose="05000000000000000000" pitchFamily="2" charset="2"/>
              </a:rPr>
              <a:t>vorgeschlagenen</a:t>
            </a:r>
            <a:r>
              <a:rPr lang="en-US" dirty="0">
                <a:sym typeface="Wingdings" panose="05000000000000000000" pitchFamily="2" charset="2"/>
              </a:rPr>
              <a:t> </a:t>
            </a:r>
            <a:r>
              <a:rPr lang="en-US" dirty="0" err="1">
                <a:sym typeface="Wingdings" panose="05000000000000000000" pitchFamily="2" charset="2"/>
              </a:rPr>
              <a:t>Einstiegsprobleme</a:t>
            </a:r>
            <a:r>
              <a:rPr lang="en-US" dirty="0">
                <a:sym typeface="Wingdings" panose="05000000000000000000" pitchFamily="2" charset="2"/>
              </a:rPr>
              <a:t> </a:t>
            </a:r>
            <a:r>
              <a:rPr lang="en-US" dirty="0" err="1">
                <a:sym typeface="Wingdings" panose="05000000000000000000" pitchFamily="2" charset="2"/>
              </a:rPr>
              <a:t>eingesetzt</a:t>
            </a:r>
            <a:r>
              <a:rPr lang="en-US" baseline="0" dirty="0">
                <a:sym typeface="Wingdings" panose="05000000000000000000" pitchFamily="2" charset="2"/>
              </a:rPr>
              <a:t> </a:t>
            </a:r>
            <a:r>
              <a:rPr lang="en-US" baseline="0" dirty="0" err="1">
                <a:sym typeface="Wingdings" panose="05000000000000000000" pitchFamily="2" charset="2"/>
              </a:rPr>
              <a:t>werden</a:t>
            </a:r>
            <a:r>
              <a:rPr lang="en-US" baseline="0" dirty="0">
                <a:sym typeface="Wingdings" panose="05000000000000000000" pitchFamily="2" charset="2"/>
              </a:rPr>
              <a:t>.</a:t>
            </a:r>
            <a:endParaRPr lang="en-US" dirty="0"/>
          </a:p>
          <a:p>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dirty="0"/>
          </a:p>
        </p:txBody>
      </p:sp>
    </p:spTree>
    <p:extLst>
      <p:ext uri="{BB962C8B-B14F-4D97-AF65-F5344CB8AC3E}">
        <p14:creationId xmlns:p14="http://schemas.microsoft.com/office/powerpoint/2010/main" val="725886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err="1"/>
              <a:t>Einstiegsproblem</a:t>
            </a:r>
            <a:r>
              <a:rPr lang="en-US" dirty="0"/>
              <a:t> II</a:t>
            </a:r>
          </a:p>
          <a:p>
            <a:endParaRPr lang="en-US" dirty="0"/>
          </a:p>
          <a:p>
            <a:r>
              <a:rPr lang="en-US" dirty="0" err="1"/>
              <a:t>Lösungsansätze</a:t>
            </a:r>
            <a:r>
              <a:rPr lang="en-US" dirty="0"/>
              <a:t> </a:t>
            </a:r>
            <a:r>
              <a:rPr lang="en-US" dirty="0" err="1"/>
              <a:t>sollten</a:t>
            </a:r>
            <a:r>
              <a:rPr lang="en-US" dirty="0"/>
              <a:t> </a:t>
            </a:r>
            <a:r>
              <a:rPr lang="en-US" dirty="0" err="1"/>
              <a:t>aus</a:t>
            </a:r>
            <a:r>
              <a:rPr lang="en-US" dirty="0"/>
              <a:t> </a:t>
            </a:r>
            <a:r>
              <a:rPr lang="en-US" dirty="0" err="1"/>
              <a:t>dem</a:t>
            </a:r>
            <a:r>
              <a:rPr lang="en-US" dirty="0"/>
              <a:t> </a:t>
            </a:r>
            <a:r>
              <a:rPr lang="en-US" dirty="0" err="1"/>
              <a:t>Teilnehmerkreis</a:t>
            </a:r>
            <a:r>
              <a:rPr lang="en-US" dirty="0"/>
              <a:t> </a:t>
            </a:r>
            <a:r>
              <a:rPr lang="en-US" dirty="0" err="1"/>
              <a:t>aufgegriffen</a:t>
            </a:r>
            <a:r>
              <a:rPr lang="en-US" dirty="0"/>
              <a:t> </a:t>
            </a:r>
            <a:r>
              <a:rPr lang="en-US" dirty="0" err="1"/>
              <a:t>werden</a:t>
            </a:r>
            <a:r>
              <a:rPr lang="en-US" dirty="0"/>
              <a:t>. </a:t>
            </a:r>
            <a:r>
              <a:rPr lang="en-US" dirty="0" err="1"/>
              <a:t>Möglichkeiten</a:t>
            </a:r>
            <a:r>
              <a:rPr lang="en-US" dirty="0"/>
              <a:t>:</a:t>
            </a:r>
          </a:p>
          <a:p>
            <a:pPr marL="171450" indent="-171450">
              <a:buFontTx/>
              <a:buChar char="-"/>
            </a:pPr>
            <a:r>
              <a:rPr lang="en-US" baseline="0" dirty="0" err="1"/>
              <a:t>Dokumentenkamera</a:t>
            </a:r>
            <a:r>
              <a:rPr lang="en-US" baseline="0" dirty="0"/>
              <a:t> </a:t>
            </a:r>
            <a:r>
              <a:rPr lang="en-US" baseline="0" dirty="0" err="1"/>
              <a:t>verwenden</a:t>
            </a:r>
            <a:r>
              <a:rPr lang="en-US" baseline="0" dirty="0"/>
              <a:t> / </a:t>
            </a:r>
            <a:r>
              <a:rPr lang="en-US" baseline="0" dirty="0" err="1"/>
              <a:t>Fotografieren</a:t>
            </a:r>
            <a:r>
              <a:rPr lang="en-US" baseline="0" dirty="0"/>
              <a:t> und </a:t>
            </a:r>
            <a:r>
              <a:rPr lang="en-US" baseline="0" dirty="0" err="1"/>
              <a:t>dann</a:t>
            </a:r>
            <a:r>
              <a:rPr lang="en-US" baseline="0" dirty="0"/>
              <a:t> </a:t>
            </a:r>
            <a:r>
              <a:rPr lang="en-US" baseline="0" dirty="0" err="1"/>
              <a:t>mit</a:t>
            </a:r>
            <a:r>
              <a:rPr lang="en-US" baseline="0" dirty="0"/>
              <a:t> PC und Beamer </a:t>
            </a:r>
            <a:r>
              <a:rPr lang="en-US" baseline="0" dirty="0" err="1"/>
              <a:t>projizieren</a:t>
            </a:r>
            <a:endParaRPr lang="en-US" baseline="0" dirty="0"/>
          </a:p>
          <a:p>
            <a:pPr marL="171450" indent="-171450">
              <a:buFontTx/>
              <a:buChar char="-"/>
            </a:pPr>
            <a:r>
              <a:rPr lang="en-US" baseline="0" dirty="0"/>
              <a:t>Flip-Chart </a:t>
            </a:r>
            <a:r>
              <a:rPr lang="en-US" baseline="0" dirty="0">
                <a:sym typeface="Wingdings" panose="05000000000000000000" pitchFamily="2" charset="2"/>
              </a:rPr>
              <a:t> </a:t>
            </a:r>
            <a:r>
              <a:rPr lang="en-US" baseline="0" dirty="0" err="1">
                <a:sym typeface="Wingdings" panose="05000000000000000000" pitchFamily="2" charset="2"/>
              </a:rPr>
              <a:t>Lösungsansätze</a:t>
            </a:r>
            <a:r>
              <a:rPr lang="en-US" baseline="0" dirty="0">
                <a:sym typeface="Wingdings" panose="05000000000000000000" pitchFamily="2" charset="2"/>
              </a:rPr>
              <a:t> </a:t>
            </a:r>
            <a:r>
              <a:rPr lang="en-US" baseline="0" dirty="0" err="1">
                <a:sym typeface="Wingdings" panose="05000000000000000000" pitchFamily="2" charset="2"/>
              </a:rPr>
              <a:t>skizzieren</a:t>
            </a:r>
            <a:r>
              <a:rPr lang="en-US" baseline="0" dirty="0">
                <a:sym typeface="Wingdings" panose="05000000000000000000" pitchFamily="2" charset="2"/>
              </a:rPr>
              <a:t> </a:t>
            </a:r>
            <a:r>
              <a:rPr lang="en-US" baseline="0" dirty="0" err="1">
                <a:sym typeface="Wingdings" panose="05000000000000000000" pitchFamily="2" charset="2"/>
              </a:rPr>
              <a:t>lassen</a:t>
            </a:r>
            <a:endParaRPr lang="en-US" baseline="0" dirty="0">
              <a:sym typeface="Wingdings" panose="05000000000000000000" pitchFamily="2" charset="2"/>
            </a:endParaRPr>
          </a:p>
          <a:p>
            <a:pPr marL="171450" indent="-171450">
              <a:buFontTx/>
              <a:buChar char="-"/>
            </a:pPr>
            <a:r>
              <a:rPr lang="en-US" baseline="0" dirty="0">
                <a:sym typeface="Wingdings" panose="05000000000000000000" pitchFamily="2" charset="2"/>
              </a:rPr>
              <a:t>…</a:t>
            </a:r>
          </a:p>
          <a:p>
            <a:pPr marL="171450" indent="-171450">
              <a:buFontTx/>
              <a:buChar char="-"/>
            </a:pPr>
            <a:endParaRPr lang="en-US" baseline="0" dirty="0">
              <a:sym typeface="Wingdings" panose="05000000000000000000" pitchFamily="2" charset="2"/>
            </a:endParaRPr>
          </a:p>
          <a:p>
            <a:pPr marL="0" indent="0">
              <a:buFontTx/>
              <a:buNone/>
            </a:pPr>
            <a:r>
              <a:rPr lang="en-US" baseline="0" dirty="0">
                <a:sym typeface="Wingdings" panose="05000000000000000000" pitchFamily="2" charset="2"/>
              </a:rPr>
              <a:t>Die </a:t>
            </a:r>
            <a:r>
              <a:rPr lang="en-US" baseline="0" dirty="0" err="1">
                <a:sym typeface="Wingdings" panose="05000000000000000000" pitchFamily="2" charset="2"/>
              </a:rPr>
              <a:t>hier</a:t>
            </a:r>
            <a:r>
              <a:rPr lang="en-US" baseline="0" dirty="0">
                <a:sym typeface="Wingdings" panose="05000000000000000000" pitchFamily="2" charset="2"/>
              </a:rPr>
              <a:t> </a:t>
            </a:r>
            <a:r>
              <a:rPr lang="en-US" baseline="0" dirty="0" err="1">
                <a:sym typeface="Wingdings" panose="05000000000000000000" pitchFamily="2" charset="2"/>
              </a:rPr>
              <a:t>vorgestellten</a:t>
            </a:r>
            <a:r>
              <a:rPr lang="en-US" baseline="0" dirty="0">
                <a:sym typeface="Wingdings" panose="05000000000000000000" pitchFamily="2" charset="2"/>
              </a:rPr>
              <a:t> </a:t>
            </a:r>
            <a:r>
              <a:rPr lang="en-US" baseline="0" dirty="0" err="1">
                <a:sym typeface="Wingdings" panose="05000000000000000000" pitchFamily="2" charset="2"/>
              </a:rPr>
              <a:t>Beispiele</a:t>
            </a:r>
            <a:r>
              <a:rPr lang="en-US" baseline="0" dirty="0">
                <a:sym typeface="Wingdings" panose="05000000000000000000" pitchFamily="2" charset="2"/>
              </a:rPr>
              <a:t> </a:t>
            </a:r>
            <a:r>
              <a:rPr lang="en-US" baseline="0" dirty="0" err="1">
                <a:sym typeface="Wingdings" panose="05000000000000000000" pitchFamily="2" charset="2"/>
              </a:rPr>
              <a:t>dienen</a:t>
            </a:r>
            <a:r>
              <a:rPr lang="en-US" baseline="0" dirty="0">
                <a:sym typeface="Wingdings" panose="05000000000000000000" pitchFamily="2" charset="2"/>
              </a:rPr>
              <a:t> </a:t>
            </a:r>
            <a:r>
              <a:rPr lang="en-US" baseline="0" dirty="0" err="1">
                <a:sym typeface="Wingdings" panose="05000000000000000000" pitchFamily="2" charset="2"/>
              </a:rPr>
              <a:t>dazu</a:t>
            </a:r>
            <a:r>
              <a:rPr lang="en-US" baseline="0" dirty="0">
                <a:sym typeface="Wingdings" panose="05000000000000000000" pitchFamily="2" charset="2"/>
              </a:rPr>
              <a:t>, </a:t>
            </a:r>
            <a:r>
              <a:rPr lang="en-US" baseline="0" dirty="0" err="1">
                <a:sym typeface="Wingdings" panose="05000000000000000000" pitchFamily="2" charset="2"/>
              </a:rPr>
              <a:t>weitere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einzubringen</a:t>
            </a:r>
            <a:r>
              <a:rPr lang="en-US" baseline="0" dirty="0">
                <a:sym typeface="Wingdings" panose="05000000000000000000" pitchFamily="2" charset="2"/>
              </a:rPr>
              <a:t>. Das </a:t>
            </a:r>
            <a:r>
              <a:rPr lang="en-US" baseline="0" dirty="0" err="1">
                <a:sym typeface="Wingdings" panose="05000000000000000000" pitchFamily="2" charset="2"/>
              </a:rPr>
              <a:t>sollte</a:t>
            </a:r>
            <a:r>
              <a:rPr lang="en-US" baseline="0" dirty="0">
                <a:sym typeface="Wingdings" panose="05000000000000000000" pitchFamily="2" charset="2"/>
              </a:rPr>
              <a:t> </a:t>
            </a:r>
            <a:r>
              <a:rPr lang="en-US" baseline="0" dirty="0" err="1">
                <a:sym typeface="Wingdings" panose="05000000000000000000" pitchFamily="2" charset="2"/>
              </a:rPr>
              <a:t>nur</a:t>
            </a:r>
            <a:r>
              <a:rPr lang="en-US" baseline="0" dirty="0">
                <a:sym typeface="Wingdings" panose="05000000000000000000" pitchFamily="2" charset="2"/>
              </a:rPr>
              <a:t> </a:t>
            </a:r>
            <a:r>
              <a:rPr lang="en-US" baseline="0" dirty="0" err="1">
                <a:sym typeface="Wingdings" panose="05000000000000000000" pitchFamily="2" charset="2"/>
              </a:rPr>
              <a:t>dann</a:t>
            </a:r>
            <a:r>
              <a:rPr lang="en-US" baseline="0" dirty="0">
                <a:sym typeface="Wingdings" panose="05000000000000000000" pitchFamily="2" charset="2"/>
              </a:rPr>
              <a:t> </a:t>
            </a:r>
            <a:r>
              <a:rPr lang="en-US" baseline="0" dirty="0" err="1">
                <a:sym typeface="Wingdings" panose="05000000000000000000" pitchFamily="2" charset="2"/>
              </a:rPr>
              <a:t>erfolgen</a:t>
            </a:r>
            <a:r>
              <a:rPr lang="en-US" baseline="0" dirty="0">
                <a:sym typeface="Wingdings" panose="05000000000000000000" pitchFamily="2" charset="2"/>
              </a:rPr>
              <a:t>, </a:t>
            </a:r>
            <a:r>
              <a:rPr lang="en-US" baseline="0" dirty="0" err="1">
                <a:sym typeface="Wingdings" panose="05000000000000000000" pitchFamily="2" charset="2"/>
              </a:rPr>
              <a:t>wenn</a:t>
            </a:r>
            <a:r>
              <a:rPr lang="en-US" baseline="0" dirty="0">
                <a:sym typeface="Wingdings" panose="05000000000000000000" pitchFamily="2" charset="2"/>
              </a:rPr>
              <a:t> </a:t>
            </a:r>
            <a:r>
              <a:rPr lang="en-US" baseline="0" dirty="0" err="1">
                <a:sym typeface="Wingdings" panose="05000000000000000000" pitchFamily="2" charset="2"/>
              </a:rPr>
              <a:t>diese</a:t>
            </a:r>
            <a:r>
              <a:rPr lang="en-US" baseline="0" dirty="0">
                <a:sym typeface="Wingdings" panose="05000000000000000000" pitchFamily="2" charset="2"/>
              </a:rPr>
              <a:t> </a:t>
            </a:r>
            <a:r>
              <a:rPr lang="en-US" baseline="0" dirty="0" err="1">
                <a:sym typeface="Wingdings" panose="05000000000000000000" pitchFamily="2" charset="2"/>
              </a:rPr>
              <a:t>Ideen</a:t>
            </a:r>
            <a:r>
              <a:rPr lang="en-US" baseline="0" dirty="0">
                <a:sym typeface="Wingdings" panose="05000000000000000000" pitchFamily="2" charset="2"/>
              </a:rPr>
              <a:t> </a:t>
            </a:r>
            <a:r>
              <a:rPr lang="en-US" baseline="0" dirty="0" err="1">
                <a:sym typeface="Wingdings" panose="05000000000000000000" pitchFamily="2" charset="2"/>
              </a:rPr>
              <a:t>seitens</a:t>
            </a:r>
            <a:r>
              <a:rPr lang="en-US" baseline="0" dirty="0">
                <a:sym typeface="Wingdings" panose="05000000000000000000" pitchFamily="2" charset="2"/>
              </a:rPr>
              <a:t> der </a:t>
            </a:r>
            <a:r>
              <a:rPr lang="en-US" baseline="0" dirty="0" err="1">
                <a:sym typeface="Wingdings" panose="05000000000000000000" pitchFamily="2" charset="2"/>
              </a:rPr>
              <a:t>Teilnehmenden</a:t>
            </a:r>
            <a:r>
              <a:rPr lang="en-US" baseline="0" dirty="0">
                <a:sym typeface="Wingdings" panose="05000000000000000000" pitchFamily="2" charset="2"/>
              </a:rPr>
              <a:t> </a:t>
            </a:r>
            <a:r>
              <a:rPr lang="en-US" baseline="0" dirty="0" err="1">
                <a:sym typeface="Wingdings" panose="05000000000000000000" pitchFamily="2" charset="2"/>
              </a:rPr>
              <a:t>nicht</a:t>
            </a:r>
            <a:r>
              <a:rPr lang="en-US" baseline="0" dirty="0">
                <a:sym typeface="Wingdings" panose="05000000000000000000" pitchFamily="2" charset="2"/>
              </a:rPr>
              <a:t> </a:t>
            </a:r>
            <a:r>
              <a:rPr lang="en-US" baseline="0" dirty="0" err="1">
                <a:sym typeface="Wingdings" panose="05000000000000000000" pitchFamily="2" charset="2"/>
              </a:rPr>
              <a:t>eingebracht</a:t>
            </a:r>
            <a:r>
              <a:rPr lang="en-US" baseline="0" dirty="0">
                <a:sym typeface="Wingdings" panose="05000000000000000000" pitchFamily="2" charset="2"/>
              </a:rPr>
              <a:t> </a:t>
            </a:r>
            <a:r>
              <a:rPr lang="en-US" baseline="0" dirty="0" err="1">
                <a:sym typeface="Wingdings" panose="05000000000000000000" pitchFamily="2" charset="2"/>
              </a:rPr>
              <a:t>werden</a:t>
            </a:r>
            <a:r>
              <a:rPr lang="en-US" baseline="0" dirty="0">
                <a:sym typeface="Wingdings" panose="05000000000000000000" pitchFamily="2" charset="2"/>
              </a:rPr>
              <a:t> und </a:t>
            </a:r>
            <a:r>
              <a:rPr lang="en-US" baseline="0" dirty="0" err="1">
                <a:sym typeface="Wingdings" panose="05000000000000000000" pitchFamily="2" charset="2"/>
              </a:rPr>
              <a:t>eine</a:t>
            </a:r>
            <a:r>
              <a:rPr lang="en-US" baseline="0" dirty="0">
                <a:sym typeface="Wingdings" panose="05000000000000000000" pitchFamily="2" charset="2"/>
              </a:rPr>
              <a:t> </a:t>
            </a:r>
            <a:r>
              <a:rPr lang="en-US" baseline="0" dirty="0" err="1">
                <a:sym typeface="Wingdings" panose="05000000000000000000" pitchFamily="2" charset="2"/>
              </a:rPr>
              <a:t>Ergänzung</a:t>
            </a:r>
            <a:r>
              <a:rPr lang="en-US" baseline="0" dirty="0">
                <a:sym typeface="Wingdings" panose="05000000000000000000" pitchFamily="2" charset="2"/>
              </a:rPr>
              <a:t> </a:t>
            </a:r>
            <a:r>
              <a:rPr lang="en-US" baseline="0" dirty="0" err="1">
                <a:sym typeface="Wingdings" panose="05000000000000000000" pitchFamily="2" charset="2"/>
              </a:rPr>
              <a:t>sinnvoll</a:t>
            </a:r>
            <a:r>
              <a:rPr lang="en-US" baseline="0" dirty="0">
                <a:sym typeface="Wingdings" panose="05000000000000000000" pitchFamily="2" charset="2"/>
              </a:rPr>
              <a:t> </a:t>
            </a:r>
            <a:r>
              <a:rPr lang="en-US" baseline="0" dirty="0" err="1">
                <a:sym typeface="Wingdings" panose="05000000000000000000" pitchFamily="2" charset="2"/>
              </a:rPr>
              <a:t>ist</a:t>
            </a:r>
            <a:r>
              <a:rPr lang="en-US" baseline="0" dirty="0">
                <a:sym typeface="Wingdings" panose="05000000000000000000" pitchFamily="2" charset="2"/>
              </a:rPr>
              <a:t>.</a:t>
            </a:r>
          </a:p>
          <a:p>
            <a:pPr marL="0" indent="0">
              <a:buFontTx/>
              <a:buNone/>
            </a:pPr>
            <a:endParaRPr lang="en-US" baseline="0" dirty="0">
              <a:sym typeface="Wingdings" panose="05000000000000000000" pitchFamily="2" charset="2"/>
            </a:endParaRPr>
          </a:p>
          <a:p>
            <a:pPr marL="171450" indent="-171450">
              <a:buFontTx/>
              <a:buChar char="-"/>
            </a:pP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dirty="0"/>
          </a:p>
        </p:txBody>
      </p:sp>
    </p:spTree>
    <p:extLst>
      <p:ext uri="{BB962C8B-B14F-4D97-AF65-F5344CB8AC3E}">
        <p14:creationId xmlns:p14="http://schemas.microsoft.com/office/powerpoint/2010/main" val="39946108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Üblicherweise</a:t>
            </a:r>
            <a:r>
              <a:rPr lang="en-US" dirty="0"/>
              <a:t> </a:t>
            </a:r>
            <a:r>
              <a:rPr lang="en-US" dirty="0" err="1"/>
              <a:t>kommt</a:t>
            </a:r>
            <a:r>
              <a:rPr lang="en-US" dirty="0"/>
              <a:t> </a:t>
            </a:r>
            <a:r>
              <a:rPr lang="en-US" dirty="0" err="1"/>
              <a:t>aus</a:t>
            </a:r>
            <a:r>
              <a:rPr lang="en-US" dirty="0"/>
              <a:t> </a:t>
            </a:r>
            <a:r>
              <a:rPr lang="en-US" dirty="0" err="1"/>
              <a:t>dem</a:t>
            </a:r>
            <a:r>
              <a:rPr lang="en-US" dirty="0"/>
              <a:t> </a:t>
            </a:r>
            <a:r>
              <a:rPr lang="en-US" dirty="0" err="1"/>
              <a:t>Teilnehmendenkreis</a:t>
            </a:r>
            <a:r>
              <a:rPr lang="en-US" baseline="0" dirty="0"/>
              <a:t> </a:t>
            </a:r>
            <a:r>
              <a:rPr lang="en-US" baseline="0" dirty="0" err="1"/>
              <a:t>kaum</a:t>
            </a:r>
            <a:r>
              <a:rPr lang="en-US" baseline="0" dirty="0"/>
              <a:t> </a:t>
            </a:r>
            <a:r>
              <a:rPr lang="en-US" baseline="0" dirty="0" err="1"/>
              <a:t>eine</a:t>
            </a:r>
            <a:r>
              <a:rPr lang="en-US" baseline="0" dirty="0"/>
              <a:t> </a:t>
            </a:r>
            <a:r>
              <a:rPr lang="en-US" baseline="0" dirty="0" err="1"/>
              <a:t>grafisch-visuelle</a:t>
            </a:r>
            <a:r>
              <a:rPr lang="en-US" baseline="0" dirty="0"/>
              <a:t> </a:t>
            </a:r>
            <a:r>
              <a:rPr lang="en-US" baseline="0" dirty="0" err="1"/>
              <a:t>Lösung</a:t>
            </a:r>
            <a:r>
              <a:rPr lang="en-US" baseline="0" dirty="0"/>
              <a:t>. </a:t>
            </a:r>
            <a:r>
              <a:rPr lang="en-US" baseline="0" dirty="0" err="1"/>
              <a:t>Insofern</a:t>
            </a:r>
            <a:r>
              <a:rPr lang="en-US" baseline="0" dirty="0"/>
              <a:t> </a:t>
            </a:r>
            <a:r>
              <a:rPr lang="en-US" baseline="0" dirty="0" err="1"/>
              <a:t>ist</a:t>
            </a:r>
            <a:r>
              <a:rPr lang="en-US" baseline="0" dirty="0"/>
              <a:t> </a:t>
            </a:r>
            <a:r>
              <a:rPr lang="en-US" baseline="0" dirty="0" err="1"/>
              <a:t>es</a:t>
            </a:r>
            <a:r>
              <a:rPr lang="en-US" baseline="0" dirty="0"/>
              <a:t> </a:t>
            </a:r>
            <a:r>
              <a:rPr lang="en-US" baseline="0" dirty="0" err="1"/>
              <a:t>sinnvoll</a:t>
            </a:r>
            <a:r>
              <a:rPr lang="en-US" baseline="0" dirty="0"/>
              <a:t>, </a:t>
            </a:r>
            <a:r>
              <a:rPr lang="en-US" baseline="0" dirty="0" err="1"/>
              <a:t>hierauf</a:t>
            </a:r>
            <a:r>
              <a:rPr lang="en-US" baseline="0" dirty="0"/>
              <a:t> </a:t>
            </a:r>
            <a:r>
              <a:rPr lang="en-US" baseline="0" dirty="0" err="1"/>
              <a:t>einzugehen</a:t>
            </a:r>
            <a:r>
              <a:rPr lang="en-US" baseline="0" dirty="0"/>
              <a:t> </a:t>
            </a:r>
            <a:r>
              <a:rPr lang="en-US" baseline="0" dirty="0" err="1"/>
              <a:t>mit</a:t>
            </a:r>
            <a:r>
              <a:rPr lang="en-US" baseline="0" dirty="0"/>
              <a:t> </a:t>
            </a:r>
            <a:r>
              <a:rPr lang="en-US" baseline="0" dirty="0" err="1"/>
              <a:t>diesem</a:t>
            </a:r>
            <a:r>
              <a:rPr lang="en-US" baseline="0" dirty="0"/>
              <a:t> </a:t>
            </a:r>
            <a:r>
              <a:rPr lang="en-US" baseline="0" dirty="0" err="1"/>
              <a:t>Beispiel</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dirty="0"/>
          </a:p>
        </p:txBody>
      </p:sp>
    </p:spTree>
    <p:extLst>
      <p:ext uri="{BB962C8B-B14F-4D97-AF65-F5344CB8AC3E}">
        <p14:creationId xmlns:p14="http://schemas.microsoft.com/office/powerpoint/2010/main" val="2020178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Hier</a:t>
            </a:r>
            <a:r>
              <a:rPr lang="en-US" dirty="0"/>
              <a:t> </a:t>
            </a:r>
            <a:r>
              <a:rPr lang="en-US" dirty="0" err="1"/>
              <a:t>wird</a:t>
            </a:r>
            <a:r>
              <a:rPr lang="en-US" dirty="0"/>
              <a:t> die </a:t>
            </a:r>
            <a:r>
              <a:rPr lang="en-US" dirty="0" err="1"/>
              <a:t>Idee</a:t>
            </a:r>
            <a:r>
              <a:rPr lang="en-US" dirty="0"/>
              <a:t>, </a:t>
            </a:r>
            <a:r>
              <a:rPr lang="en-US" dirty="0" err="1"/>
              <a:t>einen</a:t>
            </a:r>
            <a:r>
              <a:rPr lang="en-US" dirty="0"/>
              <a:t> </a:t>
            </a:r>
            <a:r>
              <a:rPr lang="en-US" dirty="0" err="1"/>
              <a:t>Summanden</a:t>
            </a:r>
            <a:r>
              <a:rPr lang="en-US" dirty="0"/>
              <a:t> 15 </a:t>
            </a:r>
            <a:r>
              <a:rPr lang="en-US" dirty="0" err="1"/>
              <a:t>bzw</a:t>
            </a:r>
            <a:r>
              <a:rPr lang="en-US" dirty="0"/>
              <a:t>. 25 mal </a:t>
            </a:r>
            <a:r>
              <a:rPr lang="en-US" dirty="0" err="1"/>
              <a:t>nebeneinander</a:t>
            </a:r>
            <a:r>
              <a:rPr lang="en-US" dirty="0"/>
              <a:t> </a:t>
            </a:r>
            <a:r>
              <a:rPr lang="en-US" dirty="0" err="1"/>
              <a:t>zu</a:t>
            </a:r>
            <a:r>
              <a:rPr lang="en-US" dirty="0"/>
              <a:t> </a:t>
            </a:r>
            <a:r>
              <a:rPr lang="en-US" dirty="0" err="1"/>
              <a:t>schreiben</a:t>
            </a:r>
            <a:r>
              <a:rPr lang="en-US" dirty="0"/>
              <a:t>, </a:t>
            </a:r>
            <a:r>
              <a:rPr lang="de-DE" noProof="0" dirty="0" smtClean="0"/>
              <a:t>„auf die Spitze” </a:t>
            </a:r>
            <a:r>
              <a:rPr lang="en-US" dirty="0" err="1" smtClean="0"/>
              <a:t>getrieben</a:t>
            </a:r>
            <a:r>
              <a:rPr lang="en-US" dirty="0"/>
              <a:t>. Negative </a:t>
            </a:r>
            <a:r>
              <a:rPr lang="en-US" dirty="0" err="1"/>
              <a:t>Summanden</a:t>
            </a:r>
            <a:r>
              <a:rPr lang="en-US" baseline="0" dirty="0"/>
              <a:t> </a:t>
            </a:r>
            <a:r>
              <a:rPr lang="en-US" baseline="0" dirty="0" err="1"/>
              <a:t>heben</a:t>
            </a:r>
            <a:r>
              <a:rPr lang="en-US" baseline="0" dirty="0"/>
              <a:t> </a:t>
            </a:r>
            <a:r>
              <a:rPr lang="en-US" baseline="0" dirty="0" err="1"/>
              <a:t>sich</a:t>
            </a:r>
            <a:r>
              <a:rPr lang="en-US" baseline="0" dirty="0"/>
              <a:t> </a:t>
            </a:r>
            <a:r>
              <a:rPr lang="en-US" baseline="0" dirty="0" err="1"/>
              <a:t>weg</a:t>
            </a:r>
            <a:r>
              <a:rPr lang="en-US" baseline="0" dirty="0"/>
              <a:t>, </a:t>
            </a:r>
            <a:r>
              <a:rPr lang="en-US" baseline="0" dirty="0" err="1"/>
              <a:t>weshalb</a:t>
            </a:r>
            <a:r>
              <a:rPr lang="en-US" baseline="0" dirty="0"/>
              <a:t> man der </a:t>
            </a:r>
            <a:r>
              <a:rPr lang="en-US" baseline="0" dirty="0" err="1"/>
              <a:t>Summe</a:t>
            </a:r>
            <a:r>
              <a:rPr lang="en-US" baseline="0" dirty="0"/>
              <a:t> </a:t>
            </a:r>
            <a:r>
              <a:rPr lang="de-DE" baseline="0" noProof="0" dirty="0" smtClean="0"/>
              <a:t>„</a:t>
            </a:r>
            <a:r>
              <a:rPr lang="en-US" baseline="0" dirty="0" smtClean="0"/>
              <a:t>10 </a:t>
            </a:r>
            <a:r>
              <a:rPr lang="en-US" baseline="0" dirty="0"/>
              <a:t>+ … + 15” </a:t>
            </a:r>
            <a:r>
              <a:rPr lang="en-US" baseline="0" dirty="0" err="1"/>
              <a:t>nicht</a:t>
            </a:r>
            <a:r>
              <a:rPr lang="en-US" baseline="0" dirty="0"/>
              <a:t> </a:t>
            </a:r>
            <a:r>
              <a:rPr lang="en-US" baseline="0" dirty="0" err="1"/>
              <a:t>mehr</a:t>
            </a:r>
            <a:r>
              <a:rPr lang="en-US" baseline="0" dirty="0"/>
              <a:t> </a:t>
            </a:r>
            <a:r>
              <a:rPr lang="en-US" baseline="0" dirty="0" err="1"/>
              <a:t>ansieht</a:t>
            </a:r>
            <a:r>
              <a:rPr lang="en-US" baseline="0" dirty="0"/>
              <a:t>, </a:t>
            </a:r>
            <a:r>
              <a:rPr lang="en-US" baseline="0" dirty="0" err="1"/>
              <a:t>wie</a:t>
            </a:r>
            <a:r>
              <a:rPr lang="en-US" baseline="0" dirty="0"/>
              <a:t> </a:t>
            </a:r>
            <a:r>
              <a:rPr lang="en-US" baseline="0" dirty="0" err="1"/>
              <a:t>sie</a:t>
            </a:r>
            <a:r>
              <a:rPr lang="en-US" baseline="0" dirty="0"/>
              <a:t> </a:t>
            </a:r>
            <a:r>
              <a:rPr lang="en-US" baseline="0" dirty="0" err="1"/>
              <a:t>entstanden</a:t>
            </a:r>
            <a:r>
              <a:rPr lang="en-US" baseline="0" dirty="0"/>
              <a:t> sein </a:t>
            </a:r>
            <a:r>
              <a:rPr lang="en-US" baseline="0" dirty="0" err="1"/>
              <a:t>könnte</a:t>
            </a:r>
            <a:r>
              <a:rPr lang="en-US" baseline="0" dirty="0"/>
              <a:t>.</a:t>
            </a:r>
          </a:p>
          <a:p>
            <a:endParaRPr lang="en-US" baseline="0" dirty="0"/>
          </a:p>
          <a:p>
            <a:r>
              <a:rPr lang="en-US" baseline="0" dirty="0" err="1"/>
              <a:t>Wer</a:t>
            </a:r>
            <a:r>
              <a:rPr lang="en-US" baseline="0" dirty="0"/>
              <a:t> </a:t>
            </a:r>
            <a:r>
              <a:rPr lang="en-US" baseline="0" dirty="0" err="1"/>
              <a:t>diese</a:t>
            </a:r>
            <a:r>
              <a:rPr lang="en-US" baseline="0" dirty="0"/>
              <a:t> </a:t>
            </a:r>
            <a:r>
              <a:rPr lang="de-DE" baseline="0" noProof="0" dirty="0" smtClean="0"/>
              <a:t>„</a:t>
            </a:r>
            <a:r>
              <a:rPr lang="en-US" baseline="0" dirty="0" err="1" smtClean="0"/>
              <a:t>Treppenzahlen</a:t>
            </a:r>
            <a:r>
              <a:rPr lang="en-US" baseline="0" dirty="0"/>
              <a:t>”-</a:t>
            </a:r>
            <a:r>
              <a:rPr lang="en-US" baseline="0" dirty="0" err="1"/>
              <a:t>Strategie</a:t>
            </a:r>
            <a:r>
              <a:rPr lang="en-US" baseline="0" dirty="0"/>
              <a:t> </a:t>
            </a:r>
            <a:r>
              <a:rPr lang="en-US" baseline="0" dirty="0" err="1"/>
              <a:t>verwendet</a:t>
            </a:r>
            <a:r>
              <a:rPr lang="en-US" baseline="0" dirty="0"/>
              <a:t>, </a:t>
            </a:r>
            <a:r>
              <a:rPr lang="en-US" baseline="0" dirty="0" err="1"/>
              <a:t>übersieht</a:t>
            </a:r>
            <a:r>
              <a:rPr lang="en-US" baseline="0" dirty="0"/>
              <a:t> oft die </a:t>
            </a:r>
            <a:r>
              <a:rPr lang="en-US" baseline="0" dirty="0" err="1"/>
              <a:t>Lösung</a:t>
            </a:r>
            <a:r>
              <a:rPr lang="en-US" baseline="0" dirty="0"/>
              <a:t> “37 + 38”.</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dirty="0"/>
          </a:p>
        </p:txBody>
      </p:sp>
    </p:spTree>
    <p:extLst>
      <p:ext uri="{BB962C8B-B14F-4D97-AF65-F5344CB8AC3E}">
        <p14:creationId xmlns:p14="http://schemas.microsoft.com/office/powerpoint/2010/main" val="8029356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Schülerlösungen</a:t>
            </a:r>
            <a:r>
              <a:rPr lang="en-US" dirty="0"/>
              <a:t> </a:t>
            </a:r>
            <a:r>
              <a:rPr lang="en-US" dirty="0" err="1"/>
              <a:t>können</a:t>
            </a:r>
            <a:r>
              <a:rPr lang="en-US" dirty="0"/>
              <a:t> an </a:t>
            </a:r>
            <a:r>
              <a:rPr lang="en-US" dirty="0" err="1"/>
              <a:t>dieser</a:t>
            </a:r>
            <a:r>
              <a:rPr lang="en-US" dirty="0"/>
              <a:t> </a:t>
            </a:r>
            <a:r>
              <a:rPr lang="en-US" dirty="0" err="1"/>
              <a:t>Stelle</a:t>
            </a:r>
            <a:r>
              <a:rPr lang="en-US" dirty="0"/>
              <a:t> optional </a:t>
            </a:r>
            <a:r>
              <a:rPr lang="en-US" dirty="0" err="1"/>
              <a:t>eingesetzt</a:t>
            </a:r>
            <a:r>
              <a:rPr lang="en-US" dirty="0"/>
              <a:t> </a:t>
            </a:r>
            <a:r>
              <a:rPr lang="en-US" dirty="0" err="1"/>
              <a:t>werden</a:t>
            </a:r>
            <a:r>
              <a:rPr lang="en-US" dirty="0"/>
              <a:t> – je</a:t>
            </a:r>
            <a:r>
              <a:rPr lang="en-US" baseline="0" dirty="0"/>
              <a:t> </a:t>
            </a:r>
            <a:r>
              <a:rPr lang="en-US" baseline="0" dirty="0" err="1"/>
              <a:t>nach</a:t>
            </a:r>
            <a:r>
              <a:rPr lang="en-US" baseline="0" dirty="0"/>
              <a:t> </a:t>
            </a:r>
            <a:r>
              <a:rPr lang="en-US" baseline="0" dirty="0" err="1"/>
              <a:t>Teilnehmendengruppe</a:t>
            </a:r>
            <a:r>
              <a:rPr lang="en-US" baseline="0" dirty="0"/>
              <a:t> </a:t>
            </a:r>
            <a:r>
              <a:rPr lang="en-US" baseline="0" dirty="0" err="1"/>
              <a:t>kann</a:t>
            </a:r>
            <a:r>
              <a:rPr lang="en-US" baseline="0" dirty="0"/>
              <a:t> </a:t>
            </a:r>
            <a:r>
              <a:rPr lang="en-US" baseline="0" dirty="0" err="1"/>
              <a:t>auch</a:t>
            </a:r>
            <a:r>
              <a:rPr lang="en-US" baseline="0" dirty="0"/>
              <a:t> </a:t>
            </a:r>
            <a:r>
              <a:rPr lang="en-US" baseline="0" dirty="0" err="1"/>
              <a:t>zuerst</a:t>
            </a:r>
            <a:r>
              <a:rPr lang="en-US" baseline="0" dirty="0"/>
              <a:t> </a:t>
            </a:r>
            <a:r>
              <a:rPr lang="en-US" baseline="0" dirty="0" err="1"/>
              <a:t>einmal</a:t>
            </a:r>
            <a:r>
              <a:rPr lang="en-US" baseline="0" dirty="0"/>
              <a:t> </a:t>
            </a:r>
            <a:r>
              <a:rPr lang="en-US" baseline="0" dirty="0" err="1"/>
              <a:t>nur</a:t>
            </a:r>
            <a:r>
              <a:rPr lang="en-US" baseline="0" dirty="0"/>
              <a:t> auf der </a:t>
            </a:r>
            <a:r>
              <a:rPr lang="en-US" baseline="0" dirty="0" err="1"/>
              <a:t>Lehrendenebene</a:t>
            </a:r>
            <a:r>
              <a:rPr lang="en-US" baseline="0" dirty="0"/>
              <a:t> </a:t>
            </a:r>
            <a:r>
              <a:rPr lang="en-US" baseline="0" dirty="0" err="1"/>
              <a:t>gearbeitet</a:t>
            </a:r>
            <a:r>
              <a:rPr lang="en-US" baseline="0" dirty="0"/>
              <a:t> </a:t>
            </a:r>
            <a:r>
              <a:rPr lang="en-US" baseline="0" dirty="0" err="1"/>
              <a:t>werden</a:t>
            </a:r>
            <a:r>
              <a:rPr lang="en-US" baseline="0" dirty="0"/>
              <a:t> – und die </a:t>
            </a:r>
            <a:r>
              <a:rPr lang="en-US" baseline="0" dirty="0" err="1"/>
              <a:t>Schülerebene</a:t>
            </a:r>
            <a:r>
              <a:rPr lang="en-US" baseline="0" dirty="0"/>
              <a:t> </a:t>
            </a:r>
            <a:r>
              <a:rPr lang="en-US" baseline="0" dirty="0" err="1"/>
              <a:t>kann</a:t>
            </a:r>
            <a:r>
              <a:rPr lang="en-US" baseline="0" dirty="0"/>
              <a:t> </a:t>
            </a:r>
            <a:r>
              <a:rPr lang="en-US" baseline="0" dirty="0" err="1"/>
              <a:t>dann</a:t>
            </a:r>
            <a:r>
              <a:rPr lang="en-US" baseline="0" dirty="0"/>
              <a:t> </a:t>
            </a:r>
            <a:r>
              <a:rPr lang="en-US" baseline="0" dirty="0" err="1"/>
              <a:t>später</a:t>
            </a:r>
            <a:r>
              <a:rPr lang="en-US" baseline="0" dirty="0"/>
              <a:t> </a:t>
            </a:r>
            <a:r>
              <a:rPr lang="en-US" baseline="0" dirty="0" err="1"/>
              <a:t>eingebracht</a:t>
            </a:r>
            <a:r>
              <a:rPr lang="en-US" baseline="0" dirty="0"/>
              <a:t> </a:t>
            </a:r>
            <a:r>
              <a:rPr lang="en-US" baseline="0" dirty="0" err="1"/>
              <a:t>werden</a:t>
            </a:r>
            <a:r>
              <a:rPr lang="en-US" baseline="0" dirty="0"/>
              <a:t>.</a:t>
            </a:r>
            <a:endParaRPr lang="en-US" dirty="0"/>
          </a:p>
          <a:p>
            <a:endParaRPr lang="en-US" dirty="0"/>
          </a:p>
          <a:p>
            <a:r>
              <a:rPr lang="en-US" dirty="0" err="1"/>
              <a:t>Bereits</a:t>
            </a:r>
            <a:r>
              <a:rPr lang="en-US" dirty="0"/>
              <a:t> </a:t>
            </a:r>
            <a:r>
              <a:rPr lang="en-US" dirty="0" err="1" smtClean="0"/>
              <a:t>GrundschülerInnen</a:t>
            </a:r>
            <a:r>
              <a:rPr lang="en-US" dirty="0" smtClean="0"/>
              <a:t> </a:t>
            </a:r>
            <a:r>
              <a:rPr lang="en-US" dirty="0"/>
              <a:t>(3. und 4. </a:t>
            </a:r>
            <a:r>
              <a:rPr lang="en-US" dirty="0" err="1"/>
              <a:t>Klasse</a:t>
            </a:r>
            <a:r>
              <a:rPr lang="en-US" dirty="0"/>
              <a:t>) </a:t>
            </a:r>
            <a:r>
              <a:rPr lang="en-US" dirty="0" err="1"/>
              <a:t>können</a:t>
            </a:r>
            <a:r>
              <a:rPr lang="en-US" dirty="0"/>
              <a:t> </a:t>
            </a:r>
            <a:r>
              <a:rPr lang="en-US" dirty="0" err="1"/>
              <a:t>diese</a:t>
            </a:r>
            <a:r>
              <a:rPr lang="en-US" dirty="0"/>
              <a:t> </a:t>
            </a:r>
            <a:r>
              <a:rPr lang="en-US" dirty="0" err="1"/>
              <a:t>Aufgabe</a:t>
            </a:r>
            <a:r>
              <a:rPr lang="en-US" dirty="0"/>
              <a:t> </a:t>
            </a:r>
            <a:r>
              <a:rPr lang="en-US" dirty="0" err="1"/>
              <a:t>lösen</a:t>
            </a:r>
            <a:r>
              <a:rPr lang="en-US" dirty="0"/>
              <a:t> (</a:t>
            </a:r>
            <a:r>
              <a:rPr lang="en-US" dirty="0" err="1"/>
              <a:t>auch</a:t>
            </a:r>
            <a:r>
              <a:rPr lang="en-US" dirty="0"/>
              <a:t> </a:t>
            </a:r>
            <a:r>
              <a:rPr lang="en-US" dirty="0" err="1"/>
              <a:t>wenn</a:t>
            </a:r>
            <a:r>
              <a:rPr lang="en-US" dirty="0"/>
              <a:t> </a:t>
            </a:r>
            <a:r>
              <a:rPr lang="en-US" dirty="0" err="1"/>
              <a:t>sie</a:t>
            </a:r>
            <a:r>
              <a:rPr lang="en-US" dirty="0"/>
              <a:t> </a:t>
            </a:r>
            <a:r>
              <a:rPr lang="en-US" dirty="0" err="1"/>
              <a:t>nicht</a:t>
            </a:r>
            <a:r>
              <a:rPr lang="en-US" dirty="0"/>
              <a:t> </a:t>
            </a:r>
            <a:r>
              <a:rPr lang="en-US" dirty="0" err="1"/>
              <a:t>alle</a:t>
            </a:r>
            <a:r>
              <a:rPr lang="en-US" dirty="0"/>
              <a:t> </a:t>
            </a:r>
            <a:r>
              <a:rPr lang="en-US" dirty="0" err="1"/>
              <a:t>Lösungen</a:t>
            </a:r>
            <a:r>
              <a:rPr lang="en-US" dirty="0"/>
              <a:t> </a:t>
            </a:r>
            <a:r>
              <a:rPr lang="en-US" dirty="0" err="1"/>
              <a:t>finden</a:t>
            </a:r>
            <a:r>
              <a:rPr lang="en-US" dirty="0"/>
              <a:t>).</a:t>
            </a:r>
          </a:p>
          <a:p>
            <a:endParaRPr lang="en-US" dirty="0"/>
          </a:p>
          <a:p>
            <a:r>
              <a:rPr lang="en-US" dirty="0" err="1"/>
              <a:t>Schülerlösungen</a:t>
            </a:r>
            <a:r>
              <a:rPr lang="en-US" baseline="0" dirty="0"/>
              <a:t> </a:t>
            </a:r>
            <a:r>
              <a:rPr lang="en-US" baseline="0" dirty="0" err="1"/>
              <a:t>gemeinsam</a:t>
            </a:r>
            <a:r>
              <a:rPr lang="en-US" baseline="0" dirty="0"/>
              <a:t> </a:t>
            </a:r>
            <a:r>
              <a:rPr lang="en-US" baseline="0" dirty="0" err="1"/>
              <a:t>reflektieren</a:t>
            </a:r>
            <a:r>
              <a:rPr lang="en-US" baseline="0" dirty="0"/>
              <a:t>; </a:t>
            </a:r>
            <a:r>
              <a:rPr lang="en-US" baseline="0" dirty="0" err="1"/>
              <a:t>überlegen</a:t>
            </a:r>
            <a:r>
              <a:rPr lang="en-US" baseline="0" dirty="0"/>
              <a:t>, </a:t>
            </a:r>
            <a:r>
              <a:rPr lang="en-US" baseline="0" dirty="0" err="1"/>
              <a:t>wie</a:t>
            </a:r>
            <a:r>
              <a:rPr lang="en-US" baseline="0" dirty="0"/>
              <a:t> das in der </a:t>
            </a:r>
            <a:r>
              <a:rPr lang="en-US" baseline="0" dirty="0" err="1"/>
              <a:t>eigenen</a:t>
            </a:r>
            <a:r>
              <a:rPr lang="en-US" baseline="0" dirty="0"/>
              <a:t> </a:t>
            </a:r>
            <a:r>
              <a:rPr lang="en-US" baseline="0" dirty="0" err="1"/>
              <a:t>Klasse</a:t>
            </a:r>
            <a:r>
              <a:rPr lang="en-US" baseline="0" dirty="0"/>
              <a:t> </a:t>
            </a:r>
            <a:r>
              <a:rPr lang="en-US" baseline="0" dirty="0" err="1"/>
              <a:t>aussehen</a:t>
            </a:r>
            <a:r>
              <a:rPr lang="en-US" baseline="0" dirty="0"/>
              <a:t> </a:t>
            </a:r>
            <a:r>
              <a:rPr lang="en-US" baseline="0" dirty="0" err="1"/>
              <a:t>könnte</a:t>
            </a:r>
            <a:r>
              <a:rPr lang="en-US" baseline="0" dirty="0"/>
              <a:t> (</a:t>
            </a:r>
            <a:r>
              <a:rPr lang="en-US" baseline="0" dirty="0" err="1"/>
              <a:t>Hinweis</a:t>
            </a:r>
            <a:r>
              <a:rPr lang="en-US" baseline="0" dirty="0"/>
              <a:t> </a:t>
            </a:r>
            <a:r>
              <a:rPr lang="en-US" baseline="0" dirty="0" err="1"/>
              <a:t>geben</a:t>
            </a:r>
            <a:r>
              <a:rPr lang="en-US" baseline="0" dirty="0"/>
              <a:t>, </a:t>
            </a:r>
            <a:r>
              <a:rPr lang="en-US" baseline="0" dirty="0" err="1"/>
              <a:t>dass</a:t>
            </a:r>
            <a:r>
              <a:rPr lang="en-US" baseline="0" dirty="0"/>
              <a:t> das </a:t>
            </a:r>
            <a:r>
              <a:rPr lang="en-US" baseline="0" dirty="0" err="1"/>
              <a:t>noch</a:t>
            </a:r>
            <a:r>
              <a:rPr lang="en-US" baseline="0" dirty="0"/>
              <a:t> </a:t>
            </a:r>
            <a:r>
              <a:rPr lang="en-US" baseline="0" dirty="0" err="1"/>
              <a:t>intensiver</a:t>
            </a:r>
            <a:r>
              <a:rPr lang="en-US" baseline="0" dirty="0"/>
              <a:t> </a:t>
            </a:r>
            <a:r>
              <a:rPr lang="en-US" baseline="0" dirty="0" err="1"/>
              <a:t>folgt</a:t>
            </a:r>
            <a:r>
              <a:rPr lang="en-US" baseline="0" dirty="0"/>
              <a:t> </a:t>
            </a:r>
            <a:r>
              <a:rPr lang="en-US" baseline="0" dirty="0" err="1"/>
              <a:t>im</a:t>
            </a:r>
            <a:r>
              <a:rPr lang="en-US" baseline="0" dirty="0"/>
              <a:t> </a:t>
            </a:r>
            <a:r>
              <a:rPr lang="en-US" baseline="0" dirty="0" err="1"/>
              <a:t>späteren</a:t>
            </a:r>
            <a:r>
              <a:rPr lang="en-US" baseline="0" dirty="0"/>
              <a:t> </a:t>
            </a:r>
            <a:r>
              <a:rPr lang="en-US" baseline="0" dirty="0" err="1"/>
              <a:t>Verlauf</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dirty="0"/>
          </a:p>
        </p:txBody>
      </p:sp>
    </p:spTree>
    <p:extLst>
      <p:ext uri="{BB962C8B-B14F-4D97-AF65-F5344CB8AC3E}">
        <p14:creationId xmlns:p14="http://schemas.microsoft.com/office/powerpoint/2010/main" val="1504236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Die </a:t>
            </a:r>
            <a:r>
              <a:rPr lang="en-US" dirty="0" err="1"/>
              <a:t>Zahlen</a:t>
            </a:r>
            <a:r>
              <a:rPr lang="en-US" dirty="0"/>
              <a:t> von 1 </a:t>
            </a:r>
            <a:r>
              <a:rPr lang="en-US" dirty="0" err="1"/>
              <a:t>bis</a:t>
            </a:r>
            <a:r>
              <a:rPr lang="en-US" dirty="0"/>
              <a:t> 10 am Rand </a:t>
            </a:r>
            <a:r>
              <a:rPr lang="en-US" dirty="0" err="1"/>
              <a:t>wurden</a:t>
            </a:r>
            <a:r>
              <a:rPr lang="en-US" dirty="0"/>
              <a:t> </a:t>
            </a:r>
            <a:r>
              <a:rPr lang="en-US" dirty="0" err="1"/>
              <a:t>nachträglich</a:t>
            </a:r>
            <a:r>
              <a:rPr lang="en-US" baseline="0" dirty="0"/>
              <a:t> </a:t>
            </a:r>
            <a:r>
              <a:rPr lang="en-US" baseline="0" dirty="0" err="1"/>
              <a:t>aufgeschrieben</a:t>
            </a:r>
            <a:r>
              <a:rPr lang="en-US" baseline="0" dirty="0"/>
              <a:t>, um die </a:t>
            </a:r>
            <a:r>
              <a:rPr lang="en-US" baseline="0" dirty="0" err="1"/>
              <a:t>Reihen</a:t>
            </a:r>
            <a:r>
              <a:rPr lang="en-US" baseline="0" dirty="0"/>
              <a:t> </a:t>
            </a:r>
            <a:r>
              <a:rPr lang="en-US" baseline="0" dirty="0" err="1"/>
              <a:t>zu</a:t>
            </a:r>
            <a:r>
              <a:rPr lang="en-US" baseline="0" dirty="0"/>
              <a:t> </a:t>
            </a:r>
            <a:r>
              <a:rPr lang="en-US" baseline="0" dirty="0" err="1"/>
              <a:t>zählen</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dirty="0"/>
          </a:p>
        </p:txBody>
      </p:sp>
    </p:spTree>
    <p:extLst>
      <p:ext uri="{BB962C8B-B14F-4D97-AF65-F5344CB8AC3E}">
        <p14:creationId xmlns:p14="http://schemas.microsoft.com/office/powerpoint/2010/main" val="1370491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Hier</a:t>
            </a:r>
            <a:r>
              <a:rPr lang="en-US" dirty="0"/>
              <a:t> </a:t>
            </a:r>
            <a:r>
              <a:rPr lang="en-US" dirty="0" err="1"/>
              <a:t>wurde</a:t>
            </a:r>
            <a:r>
              <a:rPr lang="en-US" baseline="0" dirty="0"/>
              <a:t> </a:t>
            </a:r>
            <a:r>
              <a:rPr lang="en-US" baseline="0" dirty="0" err="1"/>
              <a:t>mit</a:t>
            </a:r>
            <a:r>
              <a:rPr lang="en-US" baseline="0" dirty="0"/>
              <a:t> </a:t>
            </a:r>
            <a:r>
              <a:rPr lang="en-US" baseline="0" dirty="0" err="1"/>
              <a:t>einem</a:t>
            </a:r>
            <a:r>
              <a:rPr lang="en-US" baseline="0" dirty="0"/>
              <a:t> </a:t>
            </a:r>
            <a:r>
              <a:rPr lang="en-US" baseline="0" dirty="0" err="1"/>
              <a:t>Stuhl</a:t>
            </a:r>
            <a:r>
              <a:rPr lang="en-US" baseline="0" dirty="0"/>
              <a:t> </a:t>
            </a:r>
            <a:r>
              <a:rPr lang="en-US" baseline="0" dirty="0" err="1"/>
              <a:t>begonnen</a:t>
            </a:r>
            <a:r>
              <a:rPr lang="en-US" baseline="0" dirty="0"/>
              <a:t> und </a:t>
            </a:r>
            <a:r>
              <a:rPr lang="en-US" baseline="0" dirty="0" err="1"/>
              <a:t>dann</a:t>
            </a:r>
            <a:r>
              <a:rPr lang="en-US" baseline="0" dirty="0"/>
              <a:t> </a:t>
            </a:r>
            <a:r>
              <a:rPr lang="en-US" baseline="0" dirty="0" err="1"/>
              <a:t>letztlich</a:t>
            </a:r>
            <a:r>
              <a:rPr lang="en-US" baseline="0" dirty="0"/>
              <a:t> </a:t>
            </a:r>
            <a:r>
              <a:rPr lang="en-US" baseline="0" dirty="0" err="1" smtClean="0"/>
              <a:t>korrigiert</a:t>
            </a:r>
            <a:r>
              <a:rPr lang="en-US" baseline="0" dirty="0"/>
              <a:t>, </a:t>
            </a:r>
            <a:r>
              <a:rPr lang="en-US" baseline="0" dirty="0" err="1"/>
              <a:t>als</a:t>
            </a:r>
            <a:r>
              <a:rPr lang="en-US" baseline="0" dirty="0"/>
              <a:t> die </a:t>
            </a:r>
            <a:r>
              <a:rPr lang="en-US" baseline="0" dirty="0" err="1"/>
              <a:t>Gesamtzahl</a:t>
            </a:r>
            <a:r>
              <a:rPr lang="en-US" baseline="0" dirty="0"/>
              <a:t> </a:t>
            </a:r>
            <a:r>
              <a:rPr lang="en-US" baseline="0" dirty="0" err="1"/>
              <a:t>größer</a:t>
            </a:r>
            <a:r>
              <a:rPr lang="en-US" baseline="0" dirty="0"/>
              <a:t> </a:t>
            </a:r>
            <a:r>
              <a:rPr lang="en-US" baseline="0" dirty="0" err="1"/>
              <a:t>als</a:t>
            </a:r>
            <a:r>
              <a:rPr lang="en-US" baseline="0" dirty="0"/>
              <a:t> 75 </a:t>
            </a:r>
            <a:r>
              <a:rPr lang="en-US" baseline="0" dirty="0" err="1"/>
              <a:t>wurde</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dirty="0"/>
          </a:p>
        </p:txBody>
      </p:sp>
    </p:spTree>
    <p:extLst>
      <p:ext uri="{BB962C8B-B14F-4D97-AF65-F5344CB8AC3E}">
        <p14:creationId xmlns:p14="http://schemas.microsoft.com/office/powerpoint/2010/main" val="814438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Fortbildungen am DZLM</a:t>
            </a:r>
            <a:r>
              <a:rPr lang="de-DE" b="1" baseline="0" dirty="0"/>
              <a:t> (o</a:t>
            </a:r>
            <a:r>
              <a:rPr lang="de-DE" b="1" dirty="0"/>
              <a:t>ptionale Folie)</a:t>
            </a:r>
          </a:p>
          <a:p>
            <a:endParaRPr lang="de-DE" dirty="0"/>
          </a:p>
          <a:p>
            <a:r>
              <a:rPr lang="de-DE" dirty="0"/>
              <a:t>Das Deutsche Zentrum</a:t>
            </a:r>
            <a:r>
              <a:rPr lang="de-DE" baseline="0" dirty="0"/>
              <a:t> für Lehrerbildung Mathematik (DZLM) ist ein Konsortium aus 8 Universitäten, das Fortbildungskonzepte und -materialien nach forschungsbasierten Prinzipien entwickelt und den Austausch zwischen Forschung und Praxis fördern will.</a:t>
            </a:r>
            <a:endParaRPr lang="de-DE" dirty="0"/>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a:pPr/>
              <a:t>4</a:t>
            </a:fld>
            <a:endParaRPr lang="de-DE"/>
          </a:p>
        </p:txBody>
      </p:sp>
    </p:spTree>
    <p:extLst>
      <p:ext uri="{BB962C8B-B14F-4D97-AF65-F5344CB8AC3E}">
        <p14:creationId xmlns:p14="http://schemas.microsoft.com/office/powerpoint/2010/main" val="5517666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dirty="0"/>
          </a:p>
        </p:txBody>
      </p:sp>
    </p:spTree>
    <p:extLst>
      <p:ext uri="{BB962C8B-B14F-4D97-AF65-F5344CB8AC3E}">
        <p14:creationId xmlns:p14="http://schemas.microsoft.com/office/powerpoint/2010/main" val="1500399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Einstiegsproblem III </a:t>
            </a:r>
            <a:r>
              <a:rPr lang="de-DE" dirty="0" smtClean="0">
                <a:sym typeface="Wingdings" panose="05000000000000000000" pitchFamily="2" charset="2"/>
              </a:rPr>
              <a:t> Es sollte nur eines der drei vorgeschlagenen Einstiegsprobleme eingesetzt</a:t>
            </a:r>
            <a:r>
              <a:rPr lang="de-DE" baseline="0" dirty="0" smtClean="0">
                <a:sym typeface="Wingdings" panose="05000000000000000000" pitchFamily="2" charset="2"/>
              </a:rPr>
              <a:t> werden.</a:t>
            </a:r>
            <a:endParaRPr lang="de-DE" dirty="0" smtClean="0"/>
          </a:p>
          <a:p>
            <a:endParaRPr lang="de-DE" dirty="0" smtClean="0"/>
          </a:p>
          <a:p>
            <a:r>
              <a:rPr lang="de-DE" dirty="0" smtClean="0"/>
              <a:t>Alternativ</a:t>
            </a:r>
            <a:r>
              <a:rPr lang="de-DE" baseline="0" dirty="0" smtClean="0"/>
              <a:t> kann auch dieses Problem eingesetzt werden. </a:t>
            </a:r>
          </a:p>
          <a:p>
            <a:endParaRPr lang="de-DE" baseline="0" dirty="0" smtClean="0"/>
          </a:p>
          <a:p>
            <a:r>
              <a:rPr lang="de-DE" baseline="0" dirty="0" smtClean="0"/>
              <a:t>Der Kontext ist in gewisser Hinsicht konstruiert, aber einfach verständlich und fordert heraus, sich mit dem Erstellen eines Graphen auseinanderzusetzen. Hilfreich ist es, das Problem kurz verbal zu erläutern und nicht nur den Text vorzulegen.</a:t>
            </a:r>
          </a:p>
          <a:p>
            <a:endParaRPr lang="de-DE" baseline="0" dirty="0" smtClean="0"/>
          </a:p>
          <a:p>
            <a:r>
              <a:rPr lang="de-DE" baseline="0" dirty="0" smtClean="0"/>
              <a:t>Möglicherweise wird noch gefragt, wie </a:t>
            </a:r>
            <a:r>
              <a:rPr lang="de-DE" baseline="0" noProof="0" dirty="0" smtClean="0"/>
              <a:t>„Abstand” </a:t>
            </a:r>
            <a:r>
              <a:rPr lang="de-DE" baseline="0" dirty="0" smtClean="0"/>
              <a:t>zu verstehen ist – ob das dann „negativ” aufgefasst werden soll, wenn man den Ort passiert hat (hier kann ein Hinweis gegeben werden, dass nur positive Werte verwendet werden sollten).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dirty="0"/>
          </a:p>
        </p:txBody>
      </p:sp>
    </p:spTree>
    <p:extLst>
      <p:ext uri="{BB962C8B-B14F-4D97-AF65-F5344CB8AC3E}">
        <p14:creationId xmlns:p14="http://schemas.microsoft.com/office/powerpoint/2010/main" val="4576757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Diese</a:t>
            </a:r>
            <a:r>
              <a:rPr lang="en-US" dirty="0"/>
              <a:t> </a:t>
            </a:r>
            <a:r>
              <a:rPr lang="en-US" dirty="0" err="1"/>
              <a:t>Aufgabe</a:t>
            </a:r>
            <a:r>
              <a:rPr lang="en-US" dirty="0"/>
              <a:t> </a:t>
            </a:r>
            <a:r>
              <a:rPr lang="en-US" dirty="0" err="1"/>
              <a:t>bzw</a:t>
            </a:r>
            <a:r>
              <a:rPr lang="en-US" dirty="0"/>
              <a:t>. </a:t>
            </a:r>
            <a:r>
              <a:rPr lang="en-US" dirty="0" err="1"/>
              <a:t>ihre</a:t>
            </a:r>
            <a:r>
              <a:rPr lang="en-US" dirty="0"/>
              <a:t> </a:t>
            </a:r>
            <a:r>
              <a:rPr lang="en-US" dirty="0" err="1"/>
              <a:t>Lösung</a:t>
            </a:r>
            <a:r>
              <a:rPr lang="en-US" dirty="0"/>
              <a:t> </a:t>
            </a:r>
            <a:r>
              <a:rPr lang="en-US" dirty="0" err="1"/>
              <a:t>ist</a:t>
            </a:r>
            <a:r>
              <a:rPr lang="en-US" dirty="0"/>
              <a:t> </a:t>
            </a:r>
            <a:r>
              <a:rPr lang="en-US" dirty="0" err="1"/>
              <a:t>vor</a:t>
            </a:r>
            <a:r>
              <a:rPr lang="en-US" dirty="0"/>
              <a:t> </a:t>
            </a:r>
            <a:r>
              <a:rPr lang="en-US" dirty="0" err="1"/>
              <a:t>allem</a:t>
            </a:r>
            <a:r>
              <a:rPr lang="en-US" dirty="0"/>
              <a:t> </a:t>
            </a:r>
            <a:r>
              <a:rPr lang="en-US" dirty="0" err="1"/>
              <a:t>erst</a:t>
            </a:r>
            <a:r>
              <a:rPr lang="en-US" dirty="0"/>
              <a:t> </a:t>
            </a:r>
            <a:r>
              <a:rPr lang="en-US" dirty="0" err="1"/>
              <a:t>einmal</a:t>
            </a:r>
            <a:r>
              <a:rPr lang="en-US" dirty="0"/>
              <a:t> </a:t>
            </a:r>
            <a:r>
              <a:rPr lang="en-US" dirty="0" err="1"/>
              <a:t>ungewohnt</a:t>
            </a:r>
            <a:r>
              <a:rPr lang="en-US" dirty="0"/>
              <a:t>. Das </a:t>
            </a:r>
            <a:r>
              <a:rPr lang="en-US" dirty="0" err="1"/>
              <a:t>Ergebnis</a:t>
            </a:r>
            <a:r>
              <a:rPr lang="en-US" dirty="0"/>
              <a:t> </a:t>
            </a:r>
            <a:r>
              <a:rPr lang="en-US" dirty="0" err="1"/>
              <a:t>ist</a:t>
            </a:r>
            <a:r>
              <a:rPr lang="en-US" dirty="0"/>
              <a:t> </a:t>
            </a:r>
            <a:r>
              <a:rPr lang="en-US" dirty="0" err="1"/>
              <a:t>zwar</a:t>
            </a:r>
            <a:r>
              <a:rPr lang="en-US" baseline="0" dirty="0"/>
              <a:t> </a:t>
            </a:r>
            <a:r>
              <a:rPr lang="en-US" baseline="0" dirty="0" err="1"/>
              <a:t>ein</a:t>
            </a:r>
            <a:r>
              <a:rPr lang="en-US" baseline="0" dirty="0"/>
              <a:t> Graph </a:t>
            </a:r>
            <a:r>
              <a:rPr lang="en-US" baseline="0" dirty="0" err="1"/>
              <a:t>aber</a:t>
            </a:r>
            <a:r>
              <a:rPr lang="en-US" baseline="0" dirty="0"/>
              <a:t> </a:t>
            </a:r>
            <a:r>
              <a:rPr lang="en-US" dirty="0" err="1"/>
              <a:t>kein</a:t>
            </a:r>
            <a:r>
              <a:rPr lang="en-US" dirty="0"/>
              <a:t> </a:t>
            </a:r>
            <a:r>
              <a:rPr lang="en-US" dirty="0" err="1"/>
              <a:t>Funktionsgraph</a:t>
            </a:r>
            <a:r>
              <a:rPr lang="en-US" dirty="0"/>
              <a:t>, da </a:t>
            </a:r>
            <a:r>
              <a:rPr lang="en-US" dirty="0" err="1"/>
              <a:t>mehreren</a:t>
            </a:r>
            <a:r>
              <a:rPr lang="en-US" dirty="0"/>
              <a:t> </a:t>
            </a:r>
            <a:r>
              <a:rPr lang="en-US" dirty="0" err="1"/>
              <a:t>Stellen</a:t>
            </a:r>
            <a:r>
              <a:rPr lang="en-US" dirty="0"/>
              <a:t> auf der </a:t>
            </a:r>
            <a:r>
              <a:rPr lang="en-US" dirty="0" err="1"/>
              <a:t>Abszisse</a:t>
            </a:r>
            <a:r>
              <a:rPr lang="en-US" dirty="0"/>
              <a:t> </a:t>
            </a:r>
            <a:r>
              <a:rPr lang="en-US" dirty="0" err="1"/>
              <a:t>zwei</a:t>
            </a:r>
            <a:r>
              <a:rPr lang="en-US" dirty="0"/>
              <a:t> </a:t>
            </a:r>
            <a:r>
              <a:rPr lang="en-US" dirty="0" err="1"/>
              <a:t>Werte</a:t>
            </a:r>
            <a:r>
              <a:rPr lang="en-US" dirty="0"/>
              <a:t> </a:t>
            </a:r>
            <a:r>
              <a:rPr lang="en-US" dirty="0" err="1"/>
              <a:t>zugeordnet</a:t>
            </a:r>
            <a:r>
              <a:rPr lang="en-US" baseline="0" dirty="0"/>
              <a:t> </a:t>
            </a:r>
            <a:r>
              <a:rPr lang="en-US" baseline="0" dirty="0" err="1"/>
              <a:t>werden</a:t>
            </a:r>
            <a:r>
              <a:rPr lang="en-US" baseline="0" dirty="0"/>
              <a:t>. </a:t>
            </a:r>
            <a:r>
              <a:rPr lang="en-US" baseline="0" dirty="0" err="1"/>
              <a:t>Geht</a:t>
            </a:r>
            <a:r>
              <a:rPr lang="en-US" baseline="0" dirty="0"/>
              <a:t> man </a:t>
            </a:r>
            <a:r>
              <a:rPr lang="en-US" baseline="0" dirty="0" err="1"/>
              <a:t>Punktweise</a:t>
            </a:r>
            <a:r>
              <a:rPr lang="en-US" baseline="0" dirty="0"/>
              <a:t> </a:t>
            </a:r>
            <a:r>
              <a:rPr lang="en-US" baseline="0" dirty="0" err="1"/>
              <a:t>vor</a:t>
            </a:r>
            <a:r>
              <a:rPr lang="en-US" baseline="0" dirty="0"/>
              <a:t> </a:t>
            </a:r>
            <a:r>
              <a:rPr lang="en-US" baseline="0" dirty="0" err="1"/>
              <a:t>bzw</a:t>
            </a:r>
            <a:r>
              <a:rPr lang="en-US" baseline="0" dirty="0"/>
              <a:t>. </a:t>
            </a:r>
            <a:r>
              <a:rPr lang="en-US" baseline="0" dirty="0" err="1"/>
              <a:t>betrachtet</a:t>
            </a:r>
            <a:r>
              <a:rPr lang="en-US" baseline="0" dirty="0"/>
              <a:t> </a:t>
            </a:r>
            <a:r>
              <a:rPr lang="en-US" baseline="0" dirty="0" err="1"/>
              <a:t>ein</a:t>
            </a:r>
            <a:r>
              <a:rPr lang="en-US" baseline="0" dirty="0"/>
              <a:t> </a:t>
            </a:r>
            <a:r>
              <a:rPr lang="en-US" baseline="0" dirty="0" err="1"/>
              <a:t>paar</a:t>
            </a:r>
            <a:r>
              <a:rPr lang="en-US" baseline="0" dirty="0"/>
              <a:t> </a:t>
            </a:r>
            <a:r>
              <a:rPr lang="en-US" baseline="0" dirty="0" err="1"/>
              <a:t>ausgewählte</a:t>
            </a:r>
            <a:r>
              <a:rPr lang="en-US" baseline="0" dirty="0"/>
              <a:t> </a:t>
            </a:r>
            <a:r>
              <a:rPr lang="en-US" baseline="0" dirty="0" err="1"/>
              <a:t>Orte</a:t>
            </a:r>
            <a:r>
              <a:rPr lang="en-US" baseline="0" dirty="0"/>
              <a:t> (</a:t>
            </a:r>
            <a:r>
              <a:rPr lang="en-US" baseline="0" dirty="0" err="1"/>
              <a:t>Spezialfälle</a:t>
            </a:r>
            <a:r>
              <a:rPr lang="en-US" baseline="0" dirty="0"/>
              <a:t>), </a:t>
            </a:r>
            <a:r>
              <a:rPr lang="en-US" baseline="0" dirty="0" err="1"/>
              <a:t>lässt</a:t>
            </a:r>
            <a:r>
              <a:rPr lang="en-US" baseline="0" dirty="0"/>
              <a:t> </a:t>
            </a:r>
            <a:r>
              <a:rPr lang="en-US" baseline="0" dirty="0" err="1"/>
              <a:t>sich</a:t>
            </a:r>
            <a:r>
              <a:rPr lang="en-US" baseline="0" dirty="0"/>
              <a:t> der Graph gut </a:t>
            </a:r>
            <a:r>
              <a:rPr lang="en-US" baseline="0" dirty="0" err="1"/>
              <a:t>konstruieren</a:t>
            </a:r>
            <a:r>
              <a:rPr lang="en-US" baseline="0" dirty="0"/>
              <a:t>.</a:t>
            </a:r>
          </a:p>
          <a:p>
            <a:endParaRPr lang="en-US" baseline="0"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err="1"/>
              <a:t>Zu</a:t>
            </a:r>
            <a:r>
              <a:rPr lang="en-US" baseline="0" dirty="0"/>
              <a:t> </a:t>
            </a:r>
            <a:r>
              <a:rPr lang="en-US" baseline="0" dirty="0" err="1"/>
              <a:t>klären</a:t>
            </a:r>
            <a:r>
              <a:rPr lang="en-US" baseline="0" dirty="0"/>
              <a:t> </a:t>
            </a:r>
            <a:r>
              <a:rPr lang="en-US" baseline="0" dirty="0" err="1"/>
              <a:t>ist</a:t>
            </a:r>
            <a:r>
              <a:rPr lang="en-US" baseline="0" dirty="0"/>
              <a:t> in der Regel, </a:t>
            </a:r>
            <a:r>
              <a:rPr lang="en-US" baseline="0" dirty="0" err="1"/>
              <a:t>dass</a:t>
            </a:r>
            <a:r>
              <a:rPr lang="en-US" baseline="0" dirty="0"/>
              <a:t> </a:t>
            </a:r>
            <a:r>
              <a:rPr lang="en-US" baseline="0" dirty="0" err="1"/>
              <a:t>implizit</a:t>
            </a:r>
            <a:r>
              <a:rPr lang="en-US" baseline="0" dirty="0"/>
              <a:t> von </a:t>
            </a:r>
            <a:r>
              <a:rPr lang="en-US" baseline="0" dirty="0" err="1"/>
              <a:t>einer</a:t>
            </a:r>
            <a:r>
              <a:rPr lang="en-US" baseline="0" dirty="0"/>
              <a:t> “</a:t>
            </a:r>
            <a:r>
              <a:rPr lang="en-US" baseline="0" dirty="0" err="1"/>
              <a:t>Funktion</a:t>
            </a:r>
            <a:r>
              <a:rPr lang="en-US" baseline="0" dirty="0"/>
              <a:t>” </a:t>
            </a:r>
            <a:r>
              <a:rPr lang="en-US" baseline="0" dirty="0" err="1"/>
              <a:t>ausgegangen</a:t>
            </a:r>
            <a:r>
              <a:rPr lang="en-US" baseline="0" dirty="0"/>
              <a:t> </a:t>
            </a:r>
            <a:r>
              <a:rPr lang="en-US" baseline="0" dirty="0" err="1"/>
              <a:t>wird</a:t>
            </a:r>
            <a:r>
              <a:rPr lang="en-US" baseline="0" dirty="0"/>
              <a:t> – in der </a:t>
            </a:r>
            <a:r>
              <a:rPr lang="en-US" baseline="0" dirty="0" err="1"/>
              <a:t>Aufgabenstellung</a:t>
            </a:r>
            <a:r>
              <a:rPr lang="en-US" baseline="0" dirty="0"/>
              <a:t> </a:t>
            </a:r>
            <a:r>
              <a:rPr lang="en-US" baseline="0" dirty="0" err="1"/>
              <a:t>wurde</a:t>
            </a:r>
            <a:r>
              <a:rPr lang="en-US" baseline="0" dirty="0"/>
              <a:t> </a:t>
            </a:r>
            <a:r>
              <a:rPr lang="en-US" baseline="0" dirty="0" err="1"/>
              <a:t>jedoch</a:t>
            </a:r>
            <a:r>
              <a:rPr lang="en-US" baseline="0" dirty="0"/>
              <a:t> “</a:t>
            </a:r>
            <a:r>
              <a:rPr lang="en-US" baseline="0" dirty="0" err="1"/>
              <a:t>nur</a:t>
            </a:r>
            <a:r>
              <a:rPr lang="en-US" baseline="0" dirty="0"/>
              <a:t>” von </a:t>
            </a:r>
            <a:r>
              <a:rPr lang="en-US" baseline="0" dirty="0" err="1"/>
              <a:t>einem</a:t>
            </a:r>
            <a:r>
              <a:rPr lang="en-US" baseline="0" dirty="0"/>
              <a:t> “</a:t>
            </a:r>
            <a:r>
              <a:rPr lang="en-US" baseline="0" dirty="0" err="1"/>
              <a:t>Graphen</a:t>
            </a:r>
            <a:r>
              <a:rPr lang="en-US" baseline="0" dirty="0"/>
              <a:t>” </a:t>
            </a:r>
            <a:r>
              <a:rPr lang="en-US" baseline="0" dirty="0" err="1"/>
              <a:t>gesprochen</a:t>
            </a:r>
            <a:r>
              <a:rPr lang="en-US" baseline="0" dirty="0"/>
              <a:t>. Das </a:t>
            </a:r>
            <a:r>
              <a:rPr lang="en-US" baseline="0" dirty="0" err="1"/>
              <a:t>gibt</a:t>
            </a:r>
            <a:r>
              <a:rPr lang="en-US" baseline="0" dirty="0"/>
              <a:t> </a:t>
            </a:r>
            <a:r>
              <a:rPr lang="en-US" baseline="0" dirty="0" err="1"/>
              <a:t>eine</a:t>
            </a:r>
            <a:r>
              <a:rPr lang="en-US" baseline="0" dirty="0"/>
              <a:t> (</a:t>
            </a:r>
            <a:r>
              <a:rPr lang="en-US" baseline="0" dirty="0" err="1"/>
              <a:t>kognitive</a:t>
            </a:r>
            <a:r>
              <a:rPr lang="en-US" baseline="0" dirty="0"/>
              <a:t>) </a:t>
            </a:r>
            <a:r>
              <a:rPr lang="en-US" baseline="0" dirty="0" err="1"/>
              <a:t>Hürde</a:t>
            </a:r>
            <a:r>
              <a:rPr lang="en-US" baseline="0" dirty="0"/>
              <a:t>, die </a:t>
            </a:r>
            <a:r>
              <a:rPr lang="en-US" baseline="0" dirty="0" err="1"/>
              <a:t>überwunden</a:t>
            </a:r>
            <a:r>
              <a:rPr lang="en-US" baseline="0" dirty="0"/>
              <a:t> </a:t>
            </a:r>
            <a:r>
              <a:rPr lang="en-US" baseline="0" dirty="0" err="1"/>
              <a:t>werden</a:t>
            </a:r>
            <a:r>
              <a:rPr lang="en-US" baseline="0" dirty="0"/>
              <a:t> muss. </a:t>
            </a:r>
            <a:r>
              <a:rPr lang="en-US" baseline="0" dirty="0" err="1"/>
              <a:t>Erfahrungsgemäß</a:t>
            </a:r>
            <a:r>
              <a:rPr lang="en-US" baseline="0" dirty="0"/>
              <a:t> </a:t>
            </a:r>
            <a:r>
              <a:rPr lang="en-US" baseline="0" dirty="0" err="1"/>
              <a:t>unterscheiden</a:t>
            </a:r>
            <a:r>
              <a:rPr lang="en-US" baseline="0" dirty="0"/>
              <a:t> </a:t>
            </a:r>
            <a:r>
              <a:rPr lang="en-US" baseline="0" dirty="0" err="1"/>
              <a:t>sich</a:t>
            </a:r>
            <a:r>
              <a:rPr lang="en-US" baseline="0" dirty="0"/>
              <a:t> in </a:t>
            </a:r>
            <a:r>
              <a:rPr lang="en-US" baseline="0" dirty="0" err="1"/>
              <a:t>diesem</a:t>
            </a:r>
            <a:r>
              <a:rPr lang="en-US" baseline="0" dirty="0"/>
              <a:t> </a:t>
            </a:r>
            <a:r>
              <a:rPr lang="en-US" baseline="0" dirty="0" err="1"/>
              <a:t>Punkt</a:t>
            </a:r>
            <a:r>
              <a:rPr lang="en-US" baseline="0" dirty="0"/>
              <a:t> die </a:t>
            </a:r>
            <a:r>
              <a:rPr lang="en-US" baseline="0" dirty="0" err="1"/>
              <a:t>Schülerinnen</a:t>
            </a:r>
            <a:r>
              <a:rPr lang="en-US" baseline="0" dirty="0"/>
              <a:t> und </a:t>
            </a:r>
            <a:r>
              <a:rPr lang="en-US" baseline="0" dirty="0" err="1"/>
              <a:t>Schüler</a:t>
            </a:r>
            <a:r>
              <a:rPr lang="en-US" baseline="0" dirty="0"/>
              <a:t>, die </a:t>
            </a:r>
            <a:r>
              <a:rPr lang="en-US" baseline="0" dirty="0" err="1"/>
              <a:t>sich</a:t>
            </a:r>
            <a:r>
              <a:rPr lang="en-US" baseline="0" dirty="0"/>
              <a:t> </a:t>
            </a:r>
            <a:r>
              <a:rPr lang="en-US" baseline="0" dirty="0" err="1"/>
              <a:t>dessen</a:t>
            </a:r>
            <a:r>
              <a:rPr lang="en-US" baseline="0" dirty="0"/>
              <a:t> </a:t>
            </a:r>
            <a:r>
              <a:rPr lang="en-US" baseline="0" dirty="0" err="1"/>
              <a:t>nicht</a:t>
            </a:r>
            <a:r>
              <a:rPr lang="en-US" baseline="0" dirty="0"/>
              <a:t> so </a:t>
            </a:r>
            <a:r>
              <a:rPr lang="en-US" baseline="0" dirty="0" err="1"/>
              <a:t>sehr</a:t>
            </a:r>
            <a:r>
              <a:rPr lang="en-US" baseline="0" dirty="0"/>
              <a:t> </a:t>
            </a:r>
            <a:r>
              <a:rPr lang="en-US" baseline="0" dirty="0" err="1"/>
              <a:t>bewusst</a:t>
            </a:r>
            <a:r>
              <a:rPr lang="en-US" baseline="0" dirty="0"/>
              <a:t> </a:t>
            </a:r>
            <a:r>
              <a:rPr lang="en-US" baseline="0" dirty="0" err="1"/>
              <a:t>sind</a:t>
            </a:r>
            <a:r>
              <a:rPr lang="en-US" baseline="0" dirty="0"/>
              <a:t>.</a:t>
            </a:r>
          </a:p>
          <a:p>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dirty="0"/>
          </a:p>
        </p:txBody>
      </p:sp>
    </p:spTree>
    <p:extLst>
      <p:ext uri="{BB962C8B-B14F-4D97-AF65-F5344CB8AC3E}">
        <p14:creationId xmlns:p14="http://schemas.microsoft.com/office/powerpoint/2010/main" val="30144179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Mit</a:t>
            </a:r>
            <a:r>
              <a:rPr lang="en-US" baseline="0" dirty="0"/>
              <a:t> der </a:t>
            </a:r>
            <a:r>
              <a:rPr lang="en-US" dirty="0"/>
              <a:t>Cinderella-Applet</a:t>
            </a:r>
            <a:r>
              <a:rPr lang="en-US" baseline="0" dirty="0"/>
              <a:t> (von </a:t>
            </a:r>
            <a:r>
              <a:rPr lang="en-US" baseline="0" dirty="0" err="1"/>
              <a:t>Timo</a:t>
            </a:r>
            <a:r>
              <a:rPr lang="en-US" baseline="0" dirty="0"/>
              <a:t> </a:t>
            </a:r>
            <a:r>
              <a:rPr lang="en-US" baseline="0" dirty="0" err="1"/>
              <a:t>Leuders</a:t>
            </a:r>
            <a:r>
              <a:rPr lang="en-US" baseline="0" dirty="0"/>
              <a:t>) </a:t>
            </a:r>
            <a:r>
              <a:rPr lang="en-US" baseline="0" dirty="0" err="1"/>
              <a:t>kann</a:t>
            </a:r>
            <a:r>
              <a:rPr lang="en-US" baseline="0" dirty="0"/>
              <a:t> man </a:t>
            </a:r>
            <a:r>
              <a:rPr lang="en-US" baseline="0" dirty="0" err="1"/>
              <a:t>sehr</a:t>
            </a:r>
            <a:r>
              <a:rPr lang="en-US" baseline="0" dirty="0"/>
              <a:t> </a:t>
            </a:r>
            <a:r>
              <a:rPr lang="en-US" baseline="0" dirty="0" err="1"/>
              <a:t>schön</a:t>
            </a:r>
            <a:r>
              <a:rPr lang="en-US" baseline="0" dirty="0"/>
              <a:t> den </a:t>
            </a:r>
            <a:r>
              <a:rPr lang="en-US" baseline="0" dirty="0" err="1"/>
              <a:t>Graphen</a:t>
            </a:r>
            <a:r>
              <a:rPr lang="en-US" baseline="0" dirty="0"/>
              <a:t> </a:t>
            </a:r>
            <a:r>
              <a:rPr lang="en-US" baseline="0" dirty="0" err="1"/>
              <a:t>zeichnen</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dirty="0"/>
          </a:p>
        </p:txBody>
      </p:sp>
    </p:spTree>
    <p:extLst>
      <p:ext uri="{BB962C8B-B14F-4D97-AF65-F5344CB8AC3E}">
        <p14:creationId xmlns:p14="http://schemas.microsoft.com/office/powerpoint/2010/main" val="37871487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Die </a:t>
            </a:r>
            <a:r>
              <a:rPr lang="en-US" dirty="0" err="1"/>
              <a:t>Reflexion</a:t>
            </a:r>
            <a:r>
              <a:rPr lang="en-US" dirty="0"/>
              <a:t> des </a:t>
            </a:r>
            <a:r>
              <a:rPr lang="en-US" dirty="0" err="1"/>
              <a:t>Einstiegsproblems</a:t>
            </a:r>
            <a:r>
              <a:rPr lang="en-US" baseline="0" dirty="0"/>
              <a:t> </a:t>
            </a:r>
            <a:r>
              <a:rPr lang="en-US" baseline="0" dirty="0" err="1"/>
              <a:t>erfolgt</a:t>
            </a:r>
            <a:r>
              <a:rPr lang="en-US" baseline="0" dirty="0"/>
              <a:t> auf </a:t>
            </a:r>
            <a:r>
              <a:rPr lang="en-US" baseline="0" dirty="0" err="1"/>
              <a:t>mehreren</a:t>
            </a:r>
            <a:r>
              <a:rPr lang="en-US" baseline="0" dirty="0"/>
              <a:t> </a:t>
            </a:r>
            <a:r>
              <a:rPr lang="en-US" baseline="0" dirty="0" err="1"/>
              <a:t>Ebenen</a:t>
            </a:r>
            <a:r>
              <a:rPr lang="en-US" baseline="0" dirty="0"/>
              <a:t>: </a:t>
            </a:r>
            <a:r>
              <a:rPr lang="en-US" baseline="0" dirty="0" err="1"/>
              <a:t>Es</a:t>
            </a:r>
            <a:r>
              <a:rPr lang="en-US" baseline="0" dirty="0"/>
              <a:t> </a:t>
            </a:r>
            <a:r>
              <a:rPr lang="en-US" baseline="0" dirty="0" err="1"/>
              <a:t>sollte</a:t>
            </a:r>
            <a:r>
              <a:rPr lang="en-US" baseline="0" dirty="0"/>
              <a:t> </a:t>
            </a:r>
            <a:r>
              <a:rPr lang="en-US" baseline="0" dirty="0" err="1"/>
              <a:t>immer</a:t>
            </a:r>
            <a:r>
              <a:rPr lang="en-US" baseline="0" dirty="0"/>
              <a:t> </a:t>
            </a:r>
            <a:r>
              <a:rPr lang="en-US" baseline="0" dirty="0" err="1"/>
              <a:t>zunächst</a:t>
            </a:r>
            <a:r>
              <a:rPr lang="en-US" baseline="0" dirty="0"/>
              <a:t> </a:t>
            </a:r>
            <a:r>
              <a:rPr lang="en-US" baseline="0" dirty="0" err="1"/>
              <a:t>einmal</a:t>
            </a:r>
            <a:r>
              <a:rPr lang="en-US" baseline="0" dirty="0"/>
              <a:t> </a:t>
            </a:r>
            <a:r>
              <a:rPr lang="en-US" baseline="0" dirty="0" err="1"/>
              <a:t>eine</a:t>
            </a:r>
            <a:r>
              <a:rPr lang="en-US" baseline="0" dirty="0"/>
              <a:t> </a:t>
            </a:r>
            <a:r>
              <a:rPr lang="en-US" baseline="0" dirty="0" err="1"/>
              <a:t>fachliche</a:t>
            </a:r>
            <a:r>
              <a:rPr lang="en-US" baseline="0" dirty="0"/>
              <a:t> </a:t>
            </a:r>
            <a:r>
              <a:rPr lang="en-US" baseline="0" dirty="0" err="1"/>
              <a:t>Klärung</a:t>
            </a:r>
            <a:r>
              <a:rPr lang="en-US" baseline="0" dirty="0"/>
              <a:t> </a:t>
            </a:r>
            <a:r>
              <a:rPr lang="en-US" baseline="0" dirty="0" err="1"/>
              <a:t>erfolgen</a:t>
            </a:r>
            <a:r>
              <a:rPr lang="en-US" baseline="0" dirty="0"/>
              <a:t> – das </a:t>
            </a:r>
            <a:r>
              <a:rPr lang="en-US" baseline="0" dirty="0" err="1"/>
              <a:t>ist</a:t>
            </a:r>
            <a:r>
              <a:rPr lang="en-US" baseline="0" dirty="0"/>
              <a:t> </a:t>
            </a:r>
            <a:r>
              <a:rPr lang="en-US" baseline="0" dirty="0" err="1"/>
              <a:t>ernst</a:t>
            </a:r>
            <a:r>
              <a:rPr lang="en-US" baseline="0" dirty="0"/>
              <a:t> </a:t>
            </a:r>
            <a:r>
              <a:rPr lang="en-US" baseline="0" dirty="0" err="1"/>
              <a:t>zu</a:t>
            </a:r>
            <a:r>
              <a:rPr lang="en-US" baseline="0" dirty="0"/>
              <a:t> </a:t>
            </a:r>
            <a:r>
              <a:rPr lang="en-US" baseline="0" dirty="0" err="1"/>
              <a:t>nehmen</a:t>
            </a:r>
            <a:r>
              <a:rPr lang="en-US" baseline="0" dirty="0"/>
              <a:t>, </a:t>
            </a:r>
            <a:r>
              <a:rPr lang="en-US" baseline="0" dirty="0" err="1"/>
              <a:t>weil</a:t>
            </a:r>
            <a:r>
              <a:rPr lang="en-US" baseline="0" dirty="0"/>
              <a:t> </a:t>
            </a:r>
            <a:r>
              <a:rPr lang="en-US" baseline="0" dirty="0" err="1"/>
              <a:t>ansonsten</a:t>
            </a:r>
            <a:r>
              <a:rPr lang="en-US" baseline="0" dirty="0"/>
              <a:t> </a:t>
            </a:r>
            <a:r>
              <a:rPr lang="en-US" baseline="0" dirty="0" err="1"/>
              <a:t>eine</a:t>
            </a:r>
            <a:r>
              <a:rPr lang="en-US" baseline="0" dirty="0"/>
              <a:t> </a:t>
            </a:r>
            <a:r>
              <a:rPr lang="en-US" baseline="0" dirty="0" err="1"/>
              <a:t>Weiterarbeit</a:t>
            </a:r>
            <a:r>
              <a:rPr lang="en-US" baseline="0" dirty="0"/>
              <a:t> </a:t>
            </a:r>
            <a:r>
              <a:rPr lang="en-US" baseline="0" dirty="0" err="1"/>
              <a:t>gestört</a:t>
            </a:r>
            <a:r>
              <a:rPr lang="en-US" baseline="0" dirty="0"/>
              <a:t> </a:t>
            </a:r>
            <a:r>
              <a:rPr lang="en-US" baseline="0" dirty="0" err="1"/>
              <a:t>werden</a:t>
            </a:r>
            <a:r>
              <a:rPr lang="en-US" baseline="0" dirty="0"/>
              <a:t> </a:t>
            </a:r>
            <a:r>
              <a:rPr lang="en-US" baseline="0" dirty="0" err="1"/>
              <a:t>kann</a:t>
            </a:r>
            <a:r>
              <a:rPr lang="en-US" baseline="0" dirty="0"/>
              <a:t>. </a:t>
            </a:r>
            <a:r>
              <a:rPr lang="en-US" baseline="0" dirty="0" err="1"/>
              <a:t>Ggf</a:t>
            </a:r>
            <a:r>
              <a:rPr lang="en-US" baseline="0" dirty="0"/>
              <a:t>. muss </a:t>
            </a:r>
            <a:r>
              <a:rPr lang="en-US" baseline="0" dirty="0" err="1"/>
              <a:t>hierfür</a:t>
            </a:r>
            <a:r>
              <a:rPr lang="en-US" baseline="0" dirty="0"/>
              <a:t> </a:t>
            </a:r>
            <a:r>
              <a:rPr lang="en-US" baseline="0" dirty="0" err="1"/>
              <a:t>noch</a:t>
            </a:r>
            <a:r>
              <a:rPr lang="en-US" baseline="0" dirty="0"/>
              <a:t> </a:t>
            </a:r>
            <a:r>
              <a:rPr lang="en-US" baseline="0" dirty="0" err="1"/>
              <a:t>etwas</a:t>
            </a:r>
            <a:r>
              <a:rPr lang="en-US" baseline="0" dirty="0"/>
              <a:t> </a:t>
            </a:r>
            <a:r>
              <a:rPr lang="en-US" baseline="0" dirty="0" err="1"/>
              <a:t>Zeit</a:t>
            </a:r>
            <a:r>
              <a:rPr lang="en-US" baseline="0" dirty="0"/>
              <a:t> </a:t>
            </a:r>
            <a:r>
              <a:rPr lang="en-US" baseline="0" dirty="0" err="1"/>
              <a:t>eingeplant</a:t>
            </a:r>
            <a:r>
              <a:rPr lang="en-US" baseline="0" dirty="0"/>
              <a:t> </a:t>
            </a:r>
            <a:r>
              <a:rPr lang="en-US" baseline="0" dirty="0" err="1"/>
              <a:t>werden</a:t>
            </a:r>
            <a:r>
              <a:rPr lang="en-US" baseline="0" dirty="0"/>
              <a:t>.</a:t>
            </a:r>
          </a:p>
          <a:p>
            <a:endParaRPr lang="en-US" baseline="0" dirty="0"/>
          </a:p>
          <a:p>
            <a:r>
              <a:rPr lang="en-US" baseline="0" dirty="0"/>
              <a:t>Dann </a:t>
            </a:r>
            <a:r>
              <a:rPr lang="en-US" baseline="0" dirty="0" err="1"/>
              <a:t>kann</a:t>
            </a:r>
            <a:r>
              <a:rPr lang="en-US" baseline="0" dirty="0"/>
              <a:t> </a:t>
            </a:r>
            <a:r>
              <a:rPr lang="en-US" baseline="0" dirty="0" err="1"/>
              <a:t>wie</a:t>
            </a:r>
            <a:r>
              <a:rPr lang="en-US" baseline="0" dirty="0"/>
              <a:t> </a:t>
            </a:r>
            <a:r>
              <a:rPr lang="en-US" baseline="0" dirty="0" err="1"/>
              <a:t>folgt</a:t>
            </a:r>
            <a:r>
              <a:rPr lang="en-US" baseline="0" dirty="0"/>
              <a:t> </a:t>
            </a:r>
            <a:r>
              <a:rPr lang="en-US" baseline="0" dirty="0" err="1"/>
              <a:t>vorgegangen</a:t>
            </a:r>
            <a:r>
              <a:rPr lang="en-US" baseline="0" dirty="0"/>
              <a:t> </a:t>
            </a:r>
            <a:r>
              <a:rPr lang="en-US" baseline="0" dirty="0" err="1"/>
              <a:t>werden</a:t>
            </a:r>
            <a:r>
              <a:rPr lang="en-US" baseline="0" dirty="0"/>
              <a:t> (</a:t>
            </a:r>
            <a:r>
              <a:rPr lang="en-US" baseline="0" dirty="0" err="1"/>
              <a:t>moderierende</a:t>
            </a:r>
            <a:r>
              <a:rPr lang="en-US" baseline="0" dirty="0"/>
              <a:t> Phase):</a:t>
            </a:r>
          </a:p>
          <a:p>
            <a:pPr marL="171450" indent="-171450">
              <a:buFontTx/>
              <a:buChar char="-"/>
            </a:pPr>
            <a:r>
              <a:rPr lang="en-US" baseline="0" dirty="0" err="1"/>
              <a:t>Vergleich</a:t>
            </a:r>
            <a:r>
              <a:rPr lang="en-US" baseline="0" dirty="0"/>
              <a:t> </a:t>
            </a:r>
            <a:r>
              <a:rPr lang="en-US" baseline="0" dirty="0" err="1"/>
              <a:t>unterschiedlicher</a:t>
            </a:r>
            <a:r>
              <a:rPr lang="en-US" baseline="0" dirty="0"/>
              <a:t> </a:t>
            </a:r>
            <a:r>
              <a:rPr lang="en-US" baseline="0" dirty="0" err="1"/>
              <a:t>Vorgehensweisen</a:t>
            </a:r>
            <a:endParaRPr lang="en-US" baseline="0" dirty="0"/>
          </a:p>
          <a:p>
            <a:pPr marL="171450" indent="-171450">
              <a:buFontTx/>
              <a:buChar char="-"/>
            </a:pPr>
            <a:r>
              <a:rPr lang="en-US" baseline="0" dirty="0" err="1"/>
              <a:t>Beschreibung</a:t>
            </a:r>
            <a:r>
              <a:rPr lang="en-US" baseline="0" dirty="0"/>
              <a:t> der </a:t>
            </a:r>
            <a:r>
              <a:rPr lang="en-US" baseline="0" dirty="0" err="1"/>
              <a:t>Bearbeitungsprozesse</a:t>
            </a:r>
            <a:r>
              <a:rPr lang="en-US" baseline="0" dirty="0"/>
              <a:t> (auf </a:t>
            </a:r>
            <a:r>
              <a:rPr lang="en-US" baseline="0" dirty="0" err="1"/>
              <a:t>Lehrerebene</a:t>
            </a:r>
            <a:r>
              <a:rPr lang="en-US" baseline="0" dirty="0"/>
              <a:t>!)</a:t>
            </a:r>
          </a:p>
          <a:p>
            <a:pPr marL="171450" indent="-171450">
              <a:buFontTx/>
              <a:buChar char="-"/>
            </a:pPr>
            <a:r>
              <a:rPr lang="en-US" baseline="0" dirty="0" err="1"/>
              <a:t>Beschreibung</a:t>
            </a:r>
            <a:r>
              <a:rPr lang="en-US" baseline="0" dirty="0"/>
              <a:t> der </a:t>
            </a:r>
            <a:r>
              <a:rPr lang="en-US" baseline="0" dirty="0" err="1"/>
              <a:t>Erlebnisse</a:t>
            </a:r>
            <a:r>
              <a:rPr lang="en-US" baseline="0" dirty="0"/>
              <a:t> (</a:t>
            </a:r>
            <a:r>
              <a:rPr lang="en-US" baseline="0" dirty="0" err="1"/>
              <a:t>emotionale</a:t>
            </a:r>
            <a:r>
              <a:rPr lang="en-US" baseline="0" dirty="0"/>
              <a:t> </a:t>
            </a:r>
            <a:r>
              <a:rPr lang="en-US" baseline="0" dirty="0" err="1"/>
              <a:t>Ebene</a:t>
            </a:r>
            <a:r>
              <a:rPr lang="en-US" baseline="0" dirty="0"/>
              <a:t>)</a:t>
            </a:r>
          </a:p>
          <a:p>
            <a:pPr marL="171450" indent="-171450">
              <a:buFontTx/>
              <a:buChar char="-"/>
            </a:pPr>
            <a:r>
              <a:rPr lang="en-US" baseline="0" dirty="0" err="1"/>
              <a:t>Überlegungen</a:t>
            </a:r>
            <a:r>
              <a:rPr lang="en-US" baseline="0" dirty="0"/>
              <a:t> </a:t>
            </a:r>
            <a:r>
              <a:rPr lang="en-US" baseline="0" dirty="0" err="1"/>
              <a:t>zum</a:t>
            </a:r>
            <a:r>
              <a:rPr lang="en-US" baseline="0" dirty="0"/>
              <a:t> </a:t>
            </a:r>
            <a:r>
              <a:rPr lang="en-US" baseline="0" dirty="0" err="1"/>
              <a:t>Einsatz</a:t>
            </a:r>
            <a:r>
              <a:rPr lang="en-US" baseline="0" dirty="0"/>
              <a:t> </a:t>
            </a:r>
            <a:r>
              <a:rPr lang="en-US" baseline="0" dirty="0" err="1"/>
              <a:t>im</a:t>
            </a:r>
            <a:r>
              <a:rPr lang="en-US" baseline="0" dirty="0"/>
              <a:t> </a:t>
            </a:r>
            <a:r>
              <a:rPr lang="en-US" baseline="0" dirty="0" err="1"/>
              <a:t>Klassenzimmer</a:t>
            </a:r>
            <a:r>
              <a:rPr lang="en-US" baseline="0" dirty="0"/>
              <a:t> (</a:t>
            </a:r>
            <a:r>
              <a:rPr lang="en-US" baseline="0" dirty="0" err="1"/>
              <a:t>dann</a:t>
            </a:r>
            <a:r>
              <a:rPr lang="en-US" baseline="0" dirty="0"/>
              <a:t> </a:t>
            </a:r>
            <a:r>
              <a:rPr lang="en-US" baseline="0" dirty="0" err="1"/>
              <a:t>auch</a:t>
            </a:r>
            <a:r>
              <a:rPr lang="en-US" baseline="0" dirty="0"/>
              <a:t> </a:t>
            </a:r>
            <a:r>
              <a:rPr lang="en-US" baseline="0" dirty="0" err="1"/>
              <a:t>Abgleich</a:t>
            </a:r>
            <a:r>
              <a:rPr lang="en-US" baseline="0" dirty="0"/>
              <a:t> </a:t>
            </a:r>
            <a:r>
              <a:rPr lang="en-US" baseline="0" dirty="0" err="1"/>
              <a:t>mit</a:t>
            </a:r>
            <a:r>
              <a:rPr lang="en-US" baseline="0" dirty="0"/>
              <a:t> den </a:t>
            </a:r>
            <a:r>
              <a:rPr lang="en-US" baseline="0" dirty="0" err="1"/>
              <a:t>Schülerlösungen</a:t>
            </a:r>
            <a:r>
              <a:rPr lang="en-US" baseline="0" dirty="0"/>
              <a:t>, die </a:t>
            </a:r>
            <a:r>
              <a:rPr lang="en-US" baseline="0" dirty="0" err="1"/>
              <a:t>auch</a:t>
            </a:r>
            <a:r>
              <a:rPr lang="en-US" baseline="0" dirty="0"/>
              <a:t> </a:t>
            </a:r>
            <a:r>
              <a:rPr lang="en-US" baseline="0" dirty="0" err="1"/>
              <a:t>erst</a:t>
            </a:r>
            <a:r>
              <a:rPr lang="en-US" baseline="0" dirty="0"/>
              <a:t> an </a:t>
            </a:r>
            <a:r>
              <a:rPr lang="en-US" baseline="0" dirty="0" err="1"/>
              <a:t>dieser</a:t>
            </a:r>
            <a:r>
              <a:rPr lang="en-US" baseline="0" dirty="0"/>
              <a:t> </a:t>
            </a:r>
            <a:r>
              <a:rPr lang="en-US" baseline="0" dirty="0" err="1"/>
              <a:t>Stelle</a:t>
            </a:r>
            <a:r>
              <a:rPr lang="en-US" baseline="0" dirty="0"/>
              <a:t> </a:t>
            </a:r>
            <a:r>
              <a:rPr lang="en-US" baseline="0" dirty="0" err="1"/>
              <a:t>eingebracht</a:t>
            </a:r>
            <a:r>
              <a:rPr lang="en-US" baseline="0" dirty="0"/>
              <a:t> </a:t>
            </a:r>
            <a:r>
              <a:rPr lang="en-US" baseline="0" dirty="0" err="1"/>
              <a:t>werden</a:t>
            </a:r>
            <a:r>
              <a:rPr lang="en-US" baseline="0" dirty="0"/>
              <a:t> </a:t>
            </a:r>
            <a:r>
              <a:rPr lang="en-US" baseline="0" dirty="0" err="1"/>
              <a:t>können</a:t>
            </a:r>
            <a:r>
              <a:rPr lang="en-US" baseline="0" dirty="0"/>
              <a:t> – </a:t>
            </a:r>
            <a:r>
              <a:rPr lang="en-US" baseline="0" dirty="0" err="1"/>
              <a:t>sofern</a:t>
            </a:r>
            <a:r>
              <a:rPr lang="en-US" baseline="0" dirty="0"/>
              <a:t> </a:t>
            </a:r>
            <a:r>
              <a:rPr lang="en-US" baseline="0" dirty="0" err="1"/>
              <a:t>Schülerlösungen</a:t>
            </a:r>
            <a:r>
              <a:rPr lang="en-US" baseline="0" dirty="0"/>
              <a:t> </a:t>
            </a:r>
            <a:r>
              <a:rPr lang="en-US" baseline="0" dirty="0" err="1"/>
              <a:t>vorliegen</a:t>
            </a:r>
            <a:r>
              <a:rPr lang="en-US" baseline="0" dirty="0"/>
              <a:t>).</a:t>
            </a:r>
          </a:p>
          <a:p>
            <a:pPr marL="171450" indent="-171450">
              <a:buFontTx/>
              <a:buChar char="-"/>
            </a:pPr>
            <a:endParaRPr lang="en-US" baseline="0" dirty="0"/>
          </a:p>
          <a:p>
            <a:pPr marL="0" indent="0">
              <a:buFontTx/>
              <a:buNone/>
            </a:pPr>
            <a:endParaRPr lang="en-US" baseline="0" dirty="0"/>
          </a:p>
          <a:p>
            <a:pPr marL="0" indent="0">
              <a:buFontTx/>
              <a:buNone/>
            </a:pPr>
            <a:r>
              <a:rPr lang="en-US" baseline="0" dirty="0"/>
              <a:t>Die </a:t>
            </a:r>
            <a:r>
              <a:rPr lang="en-US" baseline="0" dirty="0" err="1"/>
              <a:t>weiteren</a:t>
            </a:r>
            <a:r>
              <a:rPr lang="en-US" baseline="0" dirty="0"/>
              <a:t> </a:t>
            </a:r>
            <a:r>
              <a:rPr lang="en-US" baseline="0" dirty="0" err="1"/>
              <a:t>Impulsfragen</a:t>
            </a:r>
            <a:r>
              <a:rPr lang="en-US" baseline="0" dirty="0"/>
              <a:t> </a:t>
            </a:r>
            <a:r>
              <a:rPr lang="en-US" baseline="0" dirty="0" err="1"/>
              <a:t>sind</a:t>
            </a:r>
            <a:r>
              <a:rPr lang="en-US" baseline="0" dirty="0"/>
              <a:t> optional:</a:t>
            </a:r>
          </a:p>
          <a:p>
            <a:pPr marL="0" indent="0">
              <a:buFontTx/>
              <a:buNone/>
            </a:pPr>
            <a:r>
              <a:rPr lang="en-US" baseline="0" dirty="0"/>
              <a:t>- Was </a:t>
            </a:r>
            <a:r>
              <a:rPr lang="en-US" baseline="0" dirty="0" err="1"/>
              <a:t>kann</a:t>
            </a:r>
            <a:r>
              <a:rPr lang="en-US" baseline="0" dirty="0"/>
              <a:t> man </a:t>
            </a:r>
            <a:r>
              <a:rPr lang="en-US" baseline="0" dirty="0" err="1"/>
              <a:t>bei</a:t>
            </a:r>
            <a:r>
              <a:rPr lang="en-US" baseline="0" dirty="0"/>
              <a:t> der </a:t>
            </a:r>
            <a:r>
              <a:rPr lang="en-US" baseline="0" dirty="0" err="1"/>
              <a:t>Bearbeitung</a:t>
            </a:r>
            <a:r>
              <a:rPr lang="en-US" baseline="0" dirty="0"/>
              <a:t> dieses Problems </a:t>
            </a:r>
            <a:r>
              <a:rPr lang="en-US" baseline="0" dirty="0" err="1"/>
              <a:t>lernen</a:t>
            </a:r>
            <a:r>
              <a:rPr lang="en-US" baseline="0" dirty="0"/>
              <a:t>? Was </a:t>
            </a:r>
            <a:r>
              <a:rPr lang="en-US" baseline="0" dirty="0" err="1"/>
              <a:t>ist</a:t>
            </a:r>
            <a:r>
              <a:rPr lang="en-US" baseline="0" dirty="0"/>
              <a:t> </a:t>
            </a:r>
            <a:r>
              <a:rPr lang="en-US" baseline="0" dirty="0" err="1"/>
              <a:t>voraussetzend</a:t>
            </a:r>
            <a:r>
              <a:rPr lang="en-US" baseline="0" dirty="0"/>
              <a:t>?</a:t>
            </a:r>
          </a:p>
          <a:p>
            <a:pPr marL="171450" indent="-171450">
              <a:buFontTx/>
              <a:buChar char="-"/>
            </a:pPr>
            <a:r>
              <a:rPr lang="en-US" baseline="0" dirty="0" err="1"/>
              <a:t>Wie</a:t>
            </a:r>
            <a:r>
              <a:rPr lang="en-US" baseline="0" dirty="0"/>
              <a:t> </a:t>
            </a:r>
            <a:r>
              <a:rPr lang="en-US" baseline="0" dirty="0" err="1"/>
              <a:t>würden</a:t>
            </a:r>
            <a:r>
              <a:rPr lang="en-US" baseline="0" dirty="0"/>
              <a:t> </a:t>
            </a:r>
            <a:r>
              <a:rPr lang="en-US" baseline="0" dirty="0" err="1"/>
              <a:t>Ihre</a:t>
            </a:r>
            <a:r>
              <a:rPr lang="en-US" baseline="0" dirty="0"/>
              <a:t> </a:t>
            </a:r>
            <a:r>
              <a:rPr lang="en-US" baseline="0" dirty="0" err="1"/>
              <a:t>Schülerinnen</a:t>
            </a:r>
            <a:r>
              <a:rPr lang="en-US" baseline="0" dirty="0"/>
              <a:t> und </a:t>
            </a:r>
            <a:r>
              <a:rPr lang="en-US" baseline="0" dirty="0" err="1"/>
              <a:t>Schüler</a:t>
            </a:r>
            <a:r>
              <a:rPr lang="en-US" baseline="0" dirty="0"/>
              <a:t> dieses Problem </a:t>
            </a:r>
            <a:r>
              <a:rPr lang="en-US" baseline="0" dirty="0" err="1"/>
              <a:t>bearbeiten</a:t>
            </a:r>
            <a:r>
              <a:rPr lang="en-US" baseline="0" dirty="0"/>
              <a:t>?</a:t>
            </a:r>
          </a:p>
          <a:p>
            <a:pPr marL="0" indent="0">
              <a:buFontTx/>
              <a:buNone/>
            </a:pPr>
            <a:r>
              <a:rPr lang="en-US" baseline="0" dirty="0" err="1"/>
              <a:t>Hier</a:t>
            </a:r>
            <a:r>
              <a:rPr lang="en-US" baseline="0" dirty="0"/>
              <a:t> muss je </a:t>
            </a:r>
            <a:r>
              <a:rPr lang="en-US" baseline="0" dirty="0" err="1"/>
              <a:t>nach</a:t>
            </a:r>
            <a:r>
              <a:rPr lang="en-US" baseline="0" dirty="0"/>
              <a:t> </a:t>
            </a:r>
            <a:r>
              <a:rPr lang="en-US" baseline="0" dirty="0" err="1"/>
              <a:t>Zeitbedarf</a:t>
            </a:r>
            <a:r>
              <a:rPr lang="en-US" baseline="0" dirty="0"/>
              <a:t> </a:t>
            </a:r>
            <a:r>
              <a:rPr lang="en-US" baseline="0" dirty="0" err="1"/>
              <a:t>entschieden</a:t>
            </a:r>
            <a:r>
              <a:rPr lang="en-US" baseline="0" dirty="0"/>
              <a:t> </a:t>
            </a:r>
            <a:r>
              <a:rPr lang="en-US" baseline="0" dirty="0" err="1"/>
              <a:t>werden</a:t>
            </a:r>
            <a:r>
              <a:rPr lang="en-US" baseline="0" dirty="0"/>
              <a:t> – </a:t>
            </a:r>
            <a:r>
              <a:rPr lang="en-US" baseline="0" dirty="0" err="1"/>
              <a:t>schließlich</a:t>
            </a:r>
            <a:r>
              <a:rPr lang="en-US" baseline="0" dirty="0"/>
              <a:t> </a:t>
            </a:r>
            <a:r>
              <a:rPr lang="en-US" baseline="0" dirty="0" err="1"/>
              <a:t>kommen</a:t>
            </a:r>
            <a:r>
              <a:rPr lang="en-US" baseline="0" dirty="0"/>
              <a:t> </a:t>
            </a:r>
            <a:r>
              <a:rPr lang="en-US" baseline="0" dirty="0" err="1"/>
              <a:t>diese</a:t>
            </a:r>
            <a:r>
              <a:rPr lang="en-US" baseline="0" dirty="0"/>
              <a:t> </a:t>
            </a:r>
            <a:r>
              <a:rPr lang="en-US" baseline="0" dirty="0" err="1"/>
              <a:t>Fragen</a:t>
            </a:r>
            <a:r>
              <a:rPr lang="en-US" baseline="0" dirty="0"/>
              <a:t> in </a:t>
            </a:r>
            <a:r>
              <a:rPr lang="en-US" baseline="0" dirty="0" err="1"/>
              <a:t>ähnlicher</a:t>
            </a:r>
            <a:r>
              <a:rPr lang="en-US" baseline="0" dirty="0"/>
              <a:t> Form </a:t>
            </a:r>
            <a:r>
              <a:rPr lang="en-US" baseline="0" dirty="0" err="1"/>
              <a:t>dann</a:t>
            </a:r>
            <a:r>
              <a:rPr lang="en-US" baseline="0" dirty="0"/>
              <a:t> </a:t>
            </a:r>
            <a:r>
              <a:rPr lang="en-US" baseline="0" dirty="0" err="1"/>
              <a:t>auch</a:t>
            </a:r>
            <a:r>
              <a:rPr lang="en-US" baseline="0" dirty="0"/>
              <a:t> </a:t>
            </a:r>
            <a:r>
              <a:rPr lang="en-US" baseline="0" dirty="0" err="1"/>
              <a:t>im</a:t>
            </a:r>
            <a:r>
              <a:rPr lang="en-US" baseline="0" dirty="0"/>
              <a:t> </a:t>
            </a:r>
            <a:r>
              <a:rPr lang="en-US" baseline="0" dirty="0" err="1"/>
              <a:t>Baustein</a:t>
            </a:r>
            <a:r>
              <a:rPr lang="en-US" baseline="0" dirty="0"/>
              <a:t> 2 </a:t>
            </a:r>
            <a:r>
              <a:rPr lang="en-US" baseline="0" dirty="0" err="1"/>
              <a:t>wieder</a:t>
            </a:r>
            <a:r>
              <a:rPr lang="en-US" baseline="0" dirty="0"/>
              <a:t> (</a:t>
            </a:r>
            <a:r>
              <a:rPr lang="en-US" baseline="0" dirty="0" err="1"/>
              <a:t>mit</a:t>
            </a:r>
            <a:r>
              <a:rPr lang="en-US" baseline="0" dirty="0"/>
              <a:t> </a:t>
            </a:r>
            <a:r>
              <a:rPr lang="en-US" baseline="0" dirty="0" err="1"/>
              <a:t>anderen</a:t>
            </a:r>
            <a:r>
              <a:rPr lang="en-US" baseline="0" dirty="0"/>
              <a:t> </a:t>
            </a:r>
            <a:r>
              <a:rPr lang="en-US" baseline="0" dirty="0" err="1"/>
              <a:t>Aufgaben</a:t>
            </a:r>
            <a:r>
              <a:rPr lang="en-US" baseline="0" dirty="0"/>
              <a:t>) </a:t>
            </a:r>
            <a:r>
              <a:rPr lang="en-US" baseline="0" dirty="0" err="1"/>
              <a:t>vor</a:t>
            </a:r>
            <a:r>
              <a:rPr lang="en-US" baseline="0" dirty="0"/>
              <a:t>; </a:t>
            </a:r>
            <a:r>
              <a:rPr lang="en-US" baseline="0" dirty="0" err="1"/>
              <a:t>gerade</a:t>
            </a:r>
            <a:r>
              <a:rPr lang="en-US" baseline="0" dirty="0"/>
              <a:t> </a:t>
            </a:r>
            <a:r>
              <a:rPr lang="en-US" baseline="0" dirty="0" err="1"/>
              <a:t>auch</a:t>
            </a:r>
            <a:r>
              <a:rPr lang="en-US" baseline="0" dirty="0"/>
              <a:t> </a:t>
            </a:r>
            <a:r>
              <a:rPr lang="en-US" baseline="0" dirty="0" err="1"/>
              <a:t>dann</a:t>
            </a:r>
            <a:r>
              <a:rPr lang="en-US" baseline="0" dirty="0"/>
              <a:t>, </a:t>
            </a:r>
            <a:r>
              <a:rPr lang="en-US" baseline="0" dirty="0" err="1"/>
              <a:t>wenn</a:t>
            </a:r>
            <a:r>
              <a:rPr lang="en-US" baseline="0" dirty="0"/>
              <a:t> die </a:t>
            </a:r>
            <a:r>
              <a:rPr lang="en-US" baseline="0" dirty="0" err="1"/>
              <a:t>eigenen</a:t>
            </a:r>
            <a:r>
              <a:rPr lang="en-US" baseline="0" dirty="0"/>
              <a:t> </a:t>
            </a:r>
            <a:r>
              <a:rPr lang="en-US" baseline="0" dirty="0" err="1"/>
              <a:t>Erprobungen</a:t>
            </a:r>
            <a:r>
              <a:rPr lang="en-US" baseline="0" dirty="0"/>
              <a:t> </a:t>
            </a:r>
            <a:r>
              <a:rPr lang="en-US" baseline="0" dirty="0" err="1"/>
              <a:t>besprochen</a:t>
            </a:r>
            <a:r>
              <a:rPr lang="en-US" baseline="0" dirty="0"/>
              <a:t> </a:t>
            </a:r>
            <a:r>
              <a:rPr lang="en-US" baseline="0" dirty="0" err="1"/>
              <a:t>werden</a:t>
            </a:r>
            <a:r>
              <a:rPr lang="en-US" baseline="0" dirty="0"/>
              <a:t>.</a:t>
            </a:r>
          </a:p>
          <a:p>
            <a:pPr marL="171450" indent="-171450">
              <a:buFontTx/>
              <a:buChar char="-"/>
            </a:pPr>
            <a:endParaRPr lang="en-US" baseline="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dirty="0"/>
          </a:p>
        </p:txBody>
      </p:sp>
    </p:spTree>
    <p:extLst>
      <p:ext uri="{BB962C8B-B14F-4D97-AF65-F5344CB8AC3E}">
        <p14:creationId xmlns:p14="http://schemas.microsoft.com/office/powerpoint/2010/main" val="17018579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noProof="0" dirty="0" smtClean="0"/>
              <a:t>Diese Folie ist optional:</a:t>
            </a:r>
            <a:r>
              <a:rPr lang="de-DE" baseline="0" noProof="0" dirty="0" smtClean="0"/>
              <a:t> hier wird die Rückmeldung einer Lehrerin aus einer Fortbildung ergänzt, um zu zeigen, dass das auch anderswo so empfunden wird (das ist in der Regel analog); und dass das hier keine spezielle Situation ist.</a:t>
            </a:r>
          </a:p>
          <a:p>
            <a:endParaRPr lang="de-DE" baseline="0" noProof="0" dirty="0" smtClean="0"/>
          </a:p>
          <a:p>
            <a:r>
              <a:rPr lang="de-DE" baseline="0" noProof="0" dirty="0" smtClean="0"/>
              <a:t>Besonders hervorgehoben werden kann:</a:t>
            </a:r>
          </a:p>
          <a:p>
            <a:pPr marL="171450" indent="-171450">
              <a:buFontTx/>
              <a:buChar char="-"/>
            </a:pPr>
            <a:r>
              <a:rPr lang="de-DE" baseline="0" noProof="0" dirty="0" smtClean="0"/>
              <a:t>Vorgehen (z. B. Skizze anfertigen; Gleichung aufstellen)</a:t>
            </a:r>
          </a:p>
          <a:p>
            <a:pPr marL="171450" indent="-171450">
              <a:buFontTx/>
              <a:buChar char="-"/>
            </a:pPr>
            <a:r>
              <a:rPr lang="de-DE" baseline="0" noProof="0" dirty="0" smtClean="0"/>
              <a:t>Emotionale Ebene: „kurzer planloser Moment”</a:t>
            </a:r>
          </a:p>
          <a:p>
            <a:pPr marL="171450" indent="-171450">
              <a:buFontTx/>
              <a:buChar char="-"/>
            </a:pPr>
            <a:r>
              <a:rPr lang="de-DE" noProof="0" dirty="0" smtClean="0"/>
              <a:t>Beschreibung</a:t>
            </a:r>
            <a:r>
              <a:rPr lang="de-DE" baseline="0" noProof="0" dirty="0" smtClean="0"/>
              <a:t> der Eindrücke zur kooperativen Arbeitsphase</a:t>
            </a:r>
            <a:endParaRPr lang="de-DE" noProof="0"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dirty="0"/>
          </a:p>
        </p:txBody>
      </p:sp>
    </p:spTree>
    <p:extLst>
      <p:ext uri="{BB962C8B-B14F-4D97-AF65-F5344CB8AC3E}">
        <p14:creationId xmlns:p14="http://schemas.microsoft.com/office/powerpoint/2010/main" val="15034533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a:t>
            </a:r>
            <a:r>
              <a:rPr lang="de-DE" baseline="0" dirty="0" smtClean="0"/>
              <a:t>eitere </a:t>
            </a:r>
            <a:r>
              <a:rPr lang="de-DE" baseline="0" dirty="0"/>
              <a:t>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dirty="0"/>
          </a:p>
        </p:txBody>
      </p:sp>
    </p:spTree>
    <p:extLst>
      <p:ext uri="{BB962C8B-B14F-4D97-AF65-F5344CB8AC3E}">
        <p14:creationId xmlns:p14="http://schemas.microsoft.com/office/powerpoint/2010/main" val="3605711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Diese</a:t>
            </a:r>
            <a:r>
              <a:rPr lang="en-US" dirty="0"/>
              <a:t> Definition </a:t>
            </a:r>
            <a:r>
              <a:rPr lang="en-US" dirty="0" err="1"/>
              <a:t>aus</a:t>
            </a:r>
            <a:r>
              <a:rPr lang="en-US" dirty="0"/>
              <a:t> der </a:t>
            </a:r>
            <a:r>
              <a:rPr lang="en-US" dirty="0" err="1"/>
              <a:t>Psychologie</a:t>
            </a:r>
            <a:r>
              <a:rPr lang="en-US" dirty="0"/>
              <a:t> (</a:t>
            </a:r>
            <a:r>
              <a:rPr lang="en-US" dirty="0" err="1"/>
              <a:t>neben</a:t>
            </a:r>
            <a:r>
              <a:rPr lang="en-US" dirty="0"/>
              <a:t> </a:t>
            </a:r>
            <a:r>
              <a:rPr lang="en-US" dirty="0" err="1"/>
              <a:t>Dörner</a:t>
            </a:r>
            <a:r>
              <a:rPr lang="en-US" dirty="0"/>
              <a:t> </a:t>
            </a:r>
            <a:r>
              <a:rPr lang="en-US" dirty="0" err="1"/>
              <a:t>nutzen</a:t>
            </a:r>
            <a:r>
              <a:rPr lang="en-US" dirty="0"/>
              <a:t> </a:t>
            </a:r>
            <a:r>
              <a:rPr lang="en-US" dirty="0" err="1"/>
              <a:t>auch</a:t>
            </a:r>
            <a:r>
              <a:rPr lang="en-US" dirty="0"/>
              <a:t> </a:t>
            </a:r>
            <a:r>
              <a:rPr lang="en-US" dirty="0" err="1"/>
              <a:t>viele</a:t>
            </a:r>
            <a:r>
              <a:rPr lang="en-US" dirty="0"/>
              <a:t> </a:t>
            </a:r>
            <a:r>
              <a:rPr lang="en-US" dirty="0" err="1"/>
              <a:t>andere</a:t>
            </a:r>
            <a:r>
              <a:rPr lang="en-US" dirty="0"/>
              <a:t> </a:t>
            </a:r>
            <a:r>
              <a:rPr lang="en-US" dirty="0" err="1" smtClean="0"/>
              <a:t>PsychologInnen</a:t>
            </a:r>
            <a:r>
              <a:rPr lang="en-US" baseline="0" dirty="0" smtClean="0"/>
              <a:t> </a:t>
            </a:r>
            <a:r>
              <a:rPr lang="en-US" baseline="0" dirty="0" err="1"/>
              <a:t>sehr</a:t>
            </a:r>
            <a:r>
              <a:rPr lang="en-US" baseline="0" dirty="0"/>
              <a:t> </a:t>
            </a:r>
            <a:r>
              <a:rPr lang="en-US" baseline="0" dirty="0" err="1"/>
              <a:t>ähnliche</a:t>
            </a:r>
            <a:r>
              <a:rPr lang="en-US" baseline="0" dirty="0"/>
              <a:t> </a:t>
            </a:r>
            <a:r>
              <a:rPr lang="en-US" baseline="0" dirty="0" err="1"/>
              <a:t>Formulierungen</a:t>
            </a:r>
            <a:r>
              <a:rPr lang="en-US" baseline="0" dirty="0"/>
              <a:t>)</a:t>
            </a:r>
            <a:r>
              <a:rPr lang="en-US" dirty="0"/>
              <a:t> </a:t>
            </a:r>
            <a:r>
              <a:rPr lang="en-US" dirty="0" err="1"/>
              <a:t>wird</a:t>
            </a:r>
            <a:r>
              <a:rPr lang="en-US" dirty="0"/>
              <a:t> </a:t>
            </a:r>
            <a:r>
              <a:rPr lang="en-US" dirty="0" err="1"/>
              <a:t>auch</a:t>
            </a:r>
            <a:r>
              <a:rPr lang="en-US" dirty="0"/>
              <a:t> in der </a:t>
            </a:r>
            <a:r>
              <a:rPr lang="en-US" dirty="0" err="1"/>
              <a:t>Mathematikdidaktik</a:t>
            </a:r>
            <a:r>
              <a:rPr lang="en-US" dirty="0"/>
              <a:t> </a:t>
            </a:r>
            <a:r>
              <a:rPr lang="en-US" dirty="0" err="1"/>
              <a:t>viel</a:t>
            </a:r>
            <a:r>
              <a:rPr lang="en-US" dirty="0"/>
              <a:t> </a:t>
            </a:r>
            <a:r>
              <a:rPr lang="en-US" dirty="0" err="1"/>
              <a:t>genutzt</a:t>
            </a:r>
            <a:r>
              <a:rPr lang="en-US" dirty="0"/>
              <a:t>.</a:t>
            </a:r>
          </a:p>
          <a:p>
            <a:endParaRPr lang="en-US" dirty="0"/>
          </a:p>
          <a:p>
            <a:r>
              <a:rPr lang="en-US" dirty="0" err="1"/>
              <a:t>Es</a:t>
            </a:r>
            <a:r>
              <a:rPr lang="en-US" baseline="0" dirty="0"/>
              <a:t> </a:t>
            </a:r>
            <a:r>
              <a:rPr lang="en-US" baseline="0" dirty="0" err="1"/>
              <a:t>sollten</a:t>
            </a:r>
            <a:r>
              <a:rPr lang="en-US" baseline="0" dirty="0"/>
              <a:t> </a:t>
            </a:r>
            <a:r>
              <a:rPr lang="en-US" baseline="0" dirty="0" err="1"/>
              <a:t>Bezüge</a:t>
            </a:r>
            <a:r>
              <a:rPr lang="en-US" baseline="0" dirty="0"/>
              <a:t> </a:t>
            </a:r>
            <a:r>
              <a:rPr lang="en-US" baseline="0" dirty="0" err="1"/>
              <a:t>zum</a:t>
            </a:r>
            <a:r>
              <a:rPr lang="en-US" baseline="0" dirty="0"/>
              <a:t> </a:t>
            </a:r>
            <a:r>
              <a:rPr lang="en-US" baseline="0" dirty="0" err="1"/>
              <a:t>Einstiegsproblem</a:t>
            </a:r>
            <a:r>
              <a:rPr lang="en-US" baseline="0" dirty="0"/>
              <a:t> </a:t>
            </a:r>
            <a:r>
              <a:rPr lang="en-US" baseline="0" dirty="0" err="1"/>
              <a:t>bzw</a:t>
            </a:r>
            <a:r>
              <a:rPr lang="en-US" baseline="0" dirty="0"/>
              <a:t>. </a:t>
            </a:r>
            <a:r>
              <a:rPr lang="en-US" baseline="0" dirty="0" err="1"/>
              <a:t>zum</a:t>
            </a:r>
            <a:r>
              <a:rPr lang="en-US" baseline="0" dirty="0"/>
              <a:t> </a:t>
            </a:r>
            <a:r>
              <a:rPr lang="en-US" baseline="0" dirty="0" err="1"/>
              <a:t>Problemlöseprozess</a:t>
            </a:r>
            <a:r>
              <a:rPr lang="en-US" baseline="0" dirty="0"/>
              <a:t> </a:t>
            </a:r>
            <a:r>
              <a:rPr lang="en-US" baseline="0" dirty="0" err="1"/>
              <a:t>hergestellt</a:t>
            </a:r>
            <a:r>
              <a:rPr lang="en-US" baseline="0" dirty="0"/>
              <a:t> </a:t>
            </a:r>
            <a:r>
              <a:rPr lang="en-US" baseline="0" dirty="0" err="1"/>
              <a:t>werden</a:t>
            </a:r>
            <a:r>
              <a:rPr lang="en-US" baseline="0" dirty="0"/>
              <a:t>.</a:t>
            </a:r>
            <a:endParaRPr lang="en-US"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dirty="0"/>
          </a:p>
        </p:txBody>
      </p:sp>
    </p:spTree>
    <p:extLst>
      <p:ext uri="{BB962C8B-B14F-4D97-AF65-F5344CB8AC3E}">
        <p14:creationId xmlns:p14="http://schemas.microsoft.com/office/powerpoint/2010/main" val="11886104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Tabelle dient dazu, einmal systematisch</a:t>
            </a:r>
            <a:r>
              <a:rPr lang="de-DE" baseline="0" dirty="0"/>
              <a:t> über Start, Weg und Ziel nachzudenken und dabei zwischen typischen Aufgaben und Problemen zu unterscheiden. Dass es dabei auch graduelle Unterschiede gibt, kann evtl. noch thematisiert werden.</a:t>
            </a:r>
          </a:p>
          <a:p>
            <a:endParaRPr lang="de-DE" baseline="0" dirty="0"/>
          </a:p>
          <a:p>
            <a:r>
              <a:rPr lang="de-DE" baseline="0" dirty="0"/>
              <a:t>Diese Einteilung kann insbesondere dann hilfreich sein, wenn man Aufgaben öffnen / variieren möchte,  </a:t>
            </a:r>
            <a:r>
              <a:rPr lang="de-DE" baseline="0" dirty="0" smtClean="0"/>
              <a:t/>
            </a:r>
            <a:br>
              <a:rPr lang="de-DE" baseline="0" dirty="0" smtClean="0"/>
            </a:br>
            <a:r>
              <a:rPr lang="de-DE" baseline="0" dirty="0" smtClean="0"/>
              <a:t>z</a:t>
            </a:r>
            <a:r>
              <a:rPr lang="de-DE" baseline="0" dirty="0"/>
              <a:t>. B. um Übungssituationen abwechslungsreich zu gestalten.</a:t>
            </a:r>
          </a:p>
          <a:p>
            <a:endParaRPr lang="de-DE" baseline="0" dirty="0"/>
          </a:p>
          <a:p>
            <a:r>
              <a:rPr lang="de-DE" baseline="0" dirty="0"/>
              <a:t>Sicherlich können auch offene (Sach-)Situationen ein Problem darstellen – in dieser Fortbildung liegt der Fokus jedoch auf der Bearbeitungsebene von Aufgaben bzw. Problemen.</a:t>
            </a:r>
          </a:p>
          <a:p>
            <a:endParaRPr lang="de-DE" baseline="0" dirty="0"/>
          </a:p>
          <a:p>
            <a:r>
              <a:rPr lang="de-DE" baseline="0" dirty="0"/>
              <a:t>Quelle: </a:t>
            </a:r>
            <a:r>
              <a:rPr lang="de-DE" sz="1200" dirty="0">
                <a:effectLst/>
              </a:rPr>
              <a:t>Wiegand, Bernd &amp; Blum, Werner (1999): Offene Probleme für den </a:t>
            </a:r>
            <a:r>
              <a:rPr lang="de-DE" sz="1200" dirty="0" err="1">
                <a:effectLst/>
              </a:rPr>
              <a:t>Mathematikuntericht</a:t>
            </a:r>
            <a:r>
              <a:rPr lang="de-DE" sz="1200" dirty="0">
                <a:effectLst/>
              </a:rPr>
              <a:t> – Kann man Schulbücher dafür nutzen? In: Michael </a:t>
            </a:r>
            <a:r>
              <a:rPr lang="de-DE" sz="1200" dirty="0" err="1">
                <a:effectLst/>
              </a:rPr>
              <a:t>Neubrand</a:t>
            </a:r>
            <a:r>
              <a:rPr lang="de-DE" sz="1200" dirty="0">
                <a:effectLst/>
              </a:rPr>
              <a:t> (Hrsg.), </a:t>
            </a:r>
            <a:r>
              <a:rPr lang="de-DE" sz="1200" i="1" dirty="0">
                <a:effectLst/>
              </a:rPr>
              <a:t>Beiträge zum Mathematikunterricht 1999</a:t>
            </a:r>
            <a:r>
              <a:rPr lang="de-DE" sz="1200" dirty="0">
                <a:effectLst/>
              </a:rPr>
              <a:t>. S. 590 – 593.</a:t>
            </a:r>
            <a:endParaRPr lang="de-DE" dirty="0"/>
          </a:p>
          <a:p>
            <a:endParaRPr lang="de-DE" dirty="0"/>
          </a:p>
          <a:p>
            <a:endParaRPr lang="de-DE" dirty="0"/>
          </a:p>
          <a:p>
            <a:endParaRPr lang="de-DE" dirty="0"/>
          </a:p>
          <a:p>
            <a:endParaRPr lang="de-DE" dirty="0"/>
          </a:p>
          <a:p>
            <a:endParaRPr lang="de-DE" dirty="0"/>
          </a:p>
          <a:p>
            <a:r>
              <a:rPr lang="de-DE" dirty="0"/>
              <a:t>Quelle / Bezug: Wiegand/Blum 1999, Bruder 2000, </a:t>
            </a:r>
            <a:r>
              <a:rPr lang="de-DE" dirty="0" err="1"/>
              <a:t>Greefrath</a:t>
            </a:r>
            <a:r>
              <a:rPr lang="de-DE" dirty="0"/>
              <a:t> 2004, </a:t>
            </a:r>
            <a:r>
              <a:rPr lang="de-DE" dirty="0" err="1"/>
              <a:t>Büchter</a:t>
            </a:r>
            <a:r>
              <a:rPr lang="de-DE" dirty="0"/>
              <a:t> &amp; </a:t>
            </a:r>
            <a:r>
              <a:rPr lang="de-DE" dirty="0" err="1"/>
              <a:t>Leuders</a:t>
            </a:r>
            <a:r>
              <a:rPr lang="de-DE" dirty="0"/>
              <a:t> 2007 </a:t>
            </a:r>
            <a:r>
              <a:rPr lang="de-DE" dirty="0">
                <a:effectLst/>
              </a:rPr>
              <a:t> </a:t>
            </a:r>
            <a:r>
              <a:rPr lang="de-DE" dirty="0"/>
              <a:t> </a:t>
            </a:r>
          </a:p>
          <a:p>
            <a:r>
              <a:rPr lang="de-DE" dirty="0"/>
              <a:t>Wiegand, B./Blum, W. (1999): Offene Probleme für den Mathematikunterricht – Kann man Schulbücher dafür nutzen? In: Beiträge zum Mathematikunterricht 1999, 590–593 </a:t>
            </a:r>
          </a:p>
          <a:p>
            <a:r>
              <a:rPr lang="de-DE" dirty="0"/>
              <a:t>Zimmermann, B. (1991): Offene Probleme für den Mathematikunterricht und ein Ausblick auf Forschungsfragen. In: Zentralblatt für Didaktik der Mathematik 23(2), 38–46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dirty="0"/>
          </a:p>
        </p:txBody>
      </p:sp>
    </p:spTree>
    <p:extLst>
      <p:ext uri="{BB962C8B-B14F-4D97-AF65-F5344CB8AC3E}">
        <p14:creationId xmlns:p14="http://schemas.microsoft.com/office/powerpoint/2010/main" val="1432861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a:t>Gestaltungsprinzipien</a:t>
            </a:r>
            <a:r>
              <a:rPr lang="de-DE" b="1" baseline="0" dirty="0"/>
              <a:t> des DZLM (o</a:t>
            </a:r>
            <a:r>
              <a:rPr lang="de-DE" b="1" dirty="0"/>
              <a:t>ptionale Folie)</a:t>
            </a:r>
          </a:p>
          <a:p>
            <a:endParaRPr lang="de-DE" b="1" dirty="0"/>
          </a:p>
          <a:p>
            <a:r>
              <a:rPr lang="de-DE" sz="1200" i="0" kern="1200" dirty="0">
                <a:solidFill>
                  <a:schemeClr val="tx1"/>
                </a:solidFill>
                <a:effectLst/>
                <a:latin typeface="Arial" charset="0"/>
                <a:ea typeface="ＭＳ Ｐゴシック" charset="-128"/>
                <a:cs typeface="ＭＳ Ｐゴシック" charset="-128"/>
              </a:rPr>
              <a:t>Weiterführende Erläuterungen und Beispiele zu den DZLM-Gestaltungsprinzipien finden Sie unter:</a:t>
            </a:r>
          </a:p>
          <a:p>
            <a:r>
              <a:rPr lang="de-DE" sz="1200" i="0" kern="1200" dirty="0">
                <a:solidFill>
                  <a:schemeClr val="tx1"/>
                </a:solidFill>
                <a:effectLst/>
                <a:latin typeface="Arial" charset="0"/>
                <a:ea typeface="ＭＳ Ｐゴシック" charset="-128"/>
                <a:cs typeface="ＭＳ Ｐゴシック" charset="-128"/>
              </a:rPr>
              <a:t>https://</a:t>
            </a:r>
            <a:r>
              <a:rPr lang="de-DE" sz="1200" i="0" kern="1200" dirty="0" err="1">
                <a:solidFill>
                  <a:schemeClr val="tx1"/>
                </a:solidFill>
                <a:effectLst/>
                <a:latin typeface="Arial" charset="0"/>
                <a:ea typeface="ＭＳ Ｐゴシック" charset="-128"/>
                <a:cs typeface="ＭＳ Ｐゴシック" charset="-128"/>
              </a:rPr>
              <a:t>dzlm.de</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files</a:t>
            </a:r>
            <a:r>
              <a:rPr lang="de-DE" sz="1200" i="0" kern="1200" dirty="0">
                <a:solidFill>
                  <a:schemeClr val="tx1"/>
                </a:solidFill>
                <a:effectLst/>
                <a:latin typeface="Arial" charset="0"/>
                <a:ea typeface="ＭＳ Ｐゴシック" charset="-128"/>
                <a:cs typeface="ＭＳ Ｐゴシック" charset="-128"/>
              </a:rPr>
              <a:t>/</a:t>
            </a:r>
            <a:r>
              <a:rPr lang="de-DE" sz="1200" i="0" kern="1200" dirty="0" err="1">
                <a:solidFill>
                  <a:schemeClr val="tx1"/>
                </a:solidFill>
                <a:effectLst/>
                <a:latin typeface="Arial" charset="0"/>
                <a:ea typeface="ＭＳ Ｐゴシック" charset="-128"/>
                <a:cs typeface="ＭＳ Ｐゴシック" charset="-128"/>
              </a:rPr>
              <a:t>uploads</a:t>
            </a:r>
            <a:r>
              <a:rPr lang="de-DE" sz="1200" i="0" kern="1200" dirty="0">
                <a:solidFill>
                  <a:schemeClr val="tx1"/>
                </a:solidFill>
                <a:effectLst/>
                <a:latin typeface="Arial" charset="0"/>
                <a:ea typeface="ＭＳ Ｐゴシック" charset="-128"/>
                <a:cs typeface="ＭＳ Ｐゴシック" charset="-128"/>
              </a:rPr>
              <a:t>/DZLM-Gestaltungsprinzipien-Konkretisierung_161201.pdf</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i="1" kern="1200" dirty="0">
              <a:solidFill>
                <a:schemeClr val="tx1"/>
              </a:solidFill>
              <a:effectLst/>
              <a:latin typeface="Arial" charset="0"/>
              <a:ea typeface="ＭＳ Ｐゴシック" charset="-128"/>
              <a:cs typeface="ＭＳ Ｐゴシック"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1" kern="1200" dirty="0">
                <a:solidFill>
                  <a:schemeClr val="tx1"/>
                </a:solidFill>
                <a:effectLst/>
                <a:latin typeface="Arial" charset="0"/>
                <a:ea typeface="ＭＳ Ｐゴシック" charset="-128"/>
                <a:cs typeface="ＭＳ Ｐゴシック" charset="-128"/>
              </a:rPr>
              <a:t>Literaturhinweis: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b="0" i="0" kern="1200" dirty="0">
                <a:solidFill>
                  <a:schemeClr val="tx1"/>
                </a:solidFill>
                <a:effectLst/>
                <a:latin typeface="Calibri Normal" charset="0"/>
                <a:ea typeface="ＭＳ Ｐゴシック" charset="-128"/>
                <a:cs typeface="ＭＳ Ｐゴシック" charset="-128"/>
              </a:rPr>
              <a:t>Barzel, B., &amp; </a:t>
            </a:r>
            <a:r>
              <a:rPr lang="de-DE" sz="1200" b="0" i="0" kern="1200" dirty="0" err="1">
                <a:solidFill>
                  <a:schemeClr val="tx1"/>
                </a:solidFill>
                <a:effectLst/>
                <a:latin typeface="Calibri Normal" charset="0"/>
                <a:ea typeface="ＭＳ Ｐゴシック" charset="-128"/>
                <a:cs typeface="ＭＳ Ｐゴシック" charset="-128"/>
              </a:rPr>
              <a:t>Selter</a:t>
            </a:r>
            <a:r>
              <a:rPr lang="de-DE" sz="1200" b="0" i="0" kern="1200" dirty="0">
                <a:solidFill>
                  <a:schemeClr val="tx1"/>
                </a:solidFill>
                <a:effectLst/>
                <a:latin typeface="Calibri Normal" charset="0"/>
                <a:ea typeface="ＭＳ Ｐゴシック" charset="-128"/>
                <a:cs typeface="ＭＳ Ｐゴシック" charset="-128"/>
              </a:rPr>
              <a:t>, C. (2015). Die DZLM-Gestaltungsprinzipien für Fortbildungen. </a:t>
            </a:r>
            <a:r>
              <a:rPr lang="de-DE" sz="1200" b="0" i="1" kern="1200" dirty="0">
                <a:solidFill>
                  <a:schemeClr val="tx1"/>
                </a:solidFill>
                <a:effectLst/>
                <a:latin typeface="Calibri Normal" charset="0"/>
                <a:ea typeface="ＭＳ Ｐゴシック" charset="-128"/>
                <a:cs typeface="ＭＳ Ｐゴシック" charset="-128"/>
              </a:rPr>
              <a:t>Journal für Mathematik-Didaktik, 36</a:t>
            </a:r>
            <a:r>
              <a:rPr lang="de-DE" sz="1200" b="0" i="0" kern="1200" dirty="0">
                <a:solidFill>
                  <a:schemeClr val="tx1"/>
                </a:solidFill>
                <a:effectLst/>
                <a:latin typeface="Calibri Normal" charset="0"/>
                <a:ea typeface="ＭＳ Ｐゴシック" charset="-128"/>
                <a:cs typeface="ＭＳ Ｐゴシック" charset="-128"/>
              </a:rPr>
              <a:t>(2), 259-284.</a:t>
            </a:r>
            <a:endParaRPr lang="de-DE" sz="1200" i="1" kern="1200" dirty="0">
              <a:solidFill>
                <a:schemeClr val="tx1"/>
              </a:solidFill>
              <a:effectLst/>
              <a:latin typeface="Arial" charset="0"/>
              <a:ea typeface="ＭＳ Ｐゴシック" charset="-128"/>
              <a:cs typeface="ＭＳ Ｐゴシック" charset="-128"/>
            </a:endParaRP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1890479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a:t>
            </a:r>
            <a:r>
              <a:rPr lang="de-DE" baseline="0" dirty="0" smtClean="0"/>
              <a:t>eitere </a:t>
            </a:r>
            <a:r>
              <a:rPr lang="de-DE" baseline="0" dirty="0"/>
              <a:t>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dirty="0"/>
          </a:p>
        </p:txBody>
      </p:sp>
    </p:spTree>
    <p:extLst>
      <p:ext uri="{BB962C8B-B14F-4D97-AF65-F5344CB8AC3E}">
        <p14:creationId xmlns:p14="http://schemas.microsoft.com/office/powerpoint/2010/main" val="28821216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Problemlösen kann das Ziel des Unterrichts sein: Wir wollen die Problemlösekompetenz steigern.</a:t>
            </a:r>
          </a:p>
          <a:p>
            <a:r>
              <a:rPr lang="de-DE" dirty="0"/>
              <a:t>Problemlösen kann aber auch als Methode genutzt werden,</a:t>
            </a:r>
            <a:r>
              <a:rPr lang="de-DE" baseline="0" dirty="0"/>
              <a:t> um andere Inhalte zu bearbeiten (z. B. neue Themen einführen, aber auch zur Festigung und Übung von Inhalten).</a:t>
            </a:r>
          </a:p>
          <a:p>
            <a:endParaRPr lang="de-DE" baseline="0" dirty="0"/>
          </a:p>
          <a:p>
            <a:r>
              <a:rPr lang="de-DE" baseline="0" dirty="0"/>
              <a:t>Es sollte bereits an dieser Stelle der Hinweis gegeben werden, dass Problemlösen nicht additiv zum bisherigen Schulstoff gesehen werden darf, da dies aufgrund der Stofffülle nicht realistisch umgesetzt werden kann. Insofern ist die Perspektive „Problemlösen als Lernprinzip“ ein wichtiger Schlüssel. Hinweis geben, dass genau diese Perspektive im weiteren Verlauf noch konkretisiert wird!</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dirty="0"/>
          </a:p>
        </p:txBody>
      </p:sp>
    </p:spTree>
    <p:extLst>
      <p:ext uri="{BB962C8B-B14F-4D97-AF65-F5344CB8AC3E}">
        <p14:creationId xmlns:p14="http://schemas.microsoft.com/office/powerpoint/2010/main" val="37474811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und die nachfolgenden Folien sollten</a:t>
            </a:r>
            <a:r>
              <a:rPr lang="de-DE" baseline="0" dirty="0"/>
              <a:t> an die </a:t>
            </a:r>
            <a:r>
              <a:rPr lang="de-DE" baseline="0" dirty="0" err="1"/>
              <a:t>Teilnehmendengruppe</a:t>
            </a:r>
            <a:r>
              <a:rPr lang="de-DE" baseline="0" dirty="0"/>
              <a:t> angepasst werden. Es ist hilfreich über die KMK-Standards einen Bezug zu den jeweiligen Bildungsplänen der Länder herzustellen um auch deutlich zu machen, dass das Thema überall Gültigkeit hat.</a:t>
            </a:r>
          </a:p>
          <a:p>
            <a:endParaRPr lang="de-DE" baseline="0" dirty="0"/>
          </a:p>
          <a:p>
            <a:r>
              <a:rPr lang="de-DE" baseline="0" dirty="0"/>
              <a:t>Quelle: www.kmk.org/fileadmin/veroeffentlichungen_beschluesse/2003/2003_12_04-Bildungsstandards-Mathe-Mittleren-SA.pdf</a:t>
            </a:r>
          </a:p>
          <a:p>
            <a:endParaRPr lang="de-DE" baseline="0" dirty="0"/>
          </a:p>
          <a:p>
            <a:endParaRPr lang="de-DE" baseline="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dirty="0"/>
          </a:p>
        </p:txBody>
      </p:sp>
    </p:spTree>
    <p:extLst>
      <p:ext uri="{BB962C8B-B14F-4D97-AF65-F5344CB8AC3E}">
        <p14:creationId xmlns:p14="http://schemas.microsoft.com/office/powerpoint/2010/main" val="39908710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Beispielhaft</a:t>
            </a:r>
            <a:r>
              <a:rPr lang="de-DE" baseline="0" dirty="0"/>
              <a:t> sollte auf den Lehrplan hingewiesen werden, der für die Teilnehmergruppe gilt. Hier ist der NRW-Plan abgebildet – dies sollte ggf. ausgetauscht / angepasst werden! (auch was die Schulstufe angeht)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dirty="0"/>
          </a:p>
        </p:txBody>
      </p:sp>
    </p:spTree>
    <p:extLst>
      <p:ext uri="{BB962C8B-B14F-4D97-AF65-F5344CB8AC3E}">
        <p14:creationId xmlns:p14="http://schemas.microsoft.com/office/powerpoint/2010/main" val="39908710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 NRW </a:t>
            </a:r>
          </a:p>
          <a:p>
            <a:r>
              <a:rPr lang="de-DE" dirty="0"/>
              <a:t>Nach</a:t>
            </a:r>
            <a:r>
              <a:rPr lang="de-DE" baseline="0" dirty="0"/>
              <a:t> Möglichkeit </a:t>
            </a:r>
            <a:r>
              <a:rPr lang="de-DE" dirty="0"/>
              <a:t>sollte</a:t>
            </a:r>
            <a:r>
              <a:rPr lang="de-DE" baseline="0" dirty="0"/>
              <a:t> auf das Bundesland angepasst werden, in dem die Fortbildung gehalten wird. Aber auch ein Blick in andere Länder ist hilfreich – abhängig von der </a:t>
            </a:r>
            <a:r>
              <a:rPr lang="de-DE" baseline="0" dirty="0" err="1"/>
              <a:t>Teilnehmendengruppe</a:t>
            </a:r>
            <a:r>
              <a:rPr lang="de-DE" baseline="0" dirty="0"/>
              <a:t>.</a:t>
            </a:r>
          </a:p>
          <a:p>
            <a:endParaRPr lang="de-DE" baseline="0" dirty="0"/>
          </a:p>
          <a:p>
            <a:r>
              <a:rPr lang="de-DE" baseline="0" dirty="0"/>
              <a:t>Hier wurde exemplarisch der Kernlehrplan der Sekundarstufe I gewählt.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dirty="0"/>
          </a:p>
        </p:txBody>
      </p:sp>
    </p:spTree>
    <p:extLst>
      <p:ext uri="{BB962C8B-B14F-4D97-AF65-F5344CB8AC3E}">
        <p14:creationId xmlns:p14="http://schemas.microsoft.com/office/powerpoint/2010/main" val="26806583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Beispielfolien für Baden-Württemberg</a:t>
            </a:r>
          </a:p>
          <a:p>
            <a:endParaRPr lang="de-DE"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dirty="0"/>
          </a:p>
        </p:txBody>
      </p:sp>
    </p:spTree>
    <p:extLst>
      <p:ext uri="{BB962C8B-B14F-4D97-AF65-F5344CB8AC3E}">
        <p14:creationId xmlns:p14="http://schemas.microsoft.com/office/powerpoint/2010/main" val="6995120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Beispielfolien für Baden-Württemberg</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48</a:t>
            </a:fld>
            <a:endParaRPr lang="de-DE" dirty="0"/>
          </a:p>
        </p:txBody>
      </p:sp>
    </p:spTree>
    <p:extLst>
      <p:ext uri="{BB962C8B-B14F-4D97-AF65-F5344CB8AC3E}">
        <p14:creationId xmlns:p14="http://schemas.microsoft.com/office/powerpoint/2010/main" val="13155090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Beispielfolien für Baden-Württemberg</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49</a:t>
            </a:fld>
            <a:endParaRPr lang="de-DE" dirty="0"/>
          </a:p>
        </p:txBody>
      </p:sp>
    </p:spTree>
    <p:extLst>
      <p:ext uri="{BB962C8B-B14F-4D97-AF65-F5344CB8AC3E}">
        <p14:creationId xmlns:p14="http://schemas.microsoft.com/office/powerpoint/2010/main" val="23359270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Beispielfolien für Baden-Württemberg</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50</a:t>
            </a:fld>
            <a:endParaRPr lang="de-DE" dirty="0"/>
          </a:p>
        </p:txBody>
      </p:sp>
    </p:spTree>
    <p:extLst>
      <p:ext uri="{BB962C8B-B14F-4D97-AF65-F5344CB8AC3E}">
        <p14:creationId xmlns:p14="http://schemas.microsoft.com/office/powerpoint/2010/main" val="4165066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Fokusthemen des DZLM (optionale Folie)</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i="0" kern="1200" dirty="0">
                <a:solidFill>
                  <a:schemeClr val="tx1"/>
                </a:solidFill>
                <a:effectLst/>
                <a:latin typeface="Arial" charset="0"/>
                <a:ea typeface="ＭＳ Ｐゴシック" charset="-128"/>
                <a:cs typeface="ＭＳ Ｐゴシック" charset="-128"/>
              </a:rPr>
              <a:t>Weiterführende Informationen zu den DZLM-Fokusthemen finden Sie unter:</a:t>
            </a:r>
          </a:p>
          <a:p>
            <a:r>
              <a:rPr lang="de-DE" sz="1200" i="0" kern="1200" dirty="0">
                <a:solidFill>
                  <a:schemeClr val="tx1"/>
                </a:solidFill>
                <a:effectLst/>
                <a:latin typeface="Arial" charset="0"/>
                <a:ea typeface="ＭＳ Ｐゴシック" charset="-128"/>
                <a:cs typeface="ＭＳ Ｐゴシック" charset="-128"/>
              </a:rPr>
              <a:t>https://</a:t>
            </a:r>
            <a:r>
              <a:rPr lang="de-DE" sz="1200" i="0" kern="1200" dirty="0" err="1">
                <a:solidFill>
                  <a:schemeClr val="tx1"/>
                </a:solidFill>
                <a:effectLst/>
                <a:latin typeface="Arial" charset="0"/>
                <a:ea typeface="ＭＳ Ｐゴシック" charset="-128"/>
                <a:cs typeface="ＭＳ Ｐゴシック" charset="-128"/>
              </a:rPr>
              <a:t>www.dzlm.de</a:t>
            </a:r>
            <a:r>
              <a:rPr lang="de-DE" sz="1200" i="0" kern="1200" dirty="0">
                <a:solidFill>
                  <a:schemeClr val="tx1"/>
                </a:solidFill>
                <a:effectLst/>
                <a:latin typeface="Arial" charset="0"/>
                <a:ea typeface="ＭＳ Ｐゴシック" charset="-128"/>
                <a:cs typeface="ＭＳ Ｐゴシック" charset="-128"/>
              </a:rPr>
              <a:t>/fort-und-weiterbildung/</a:t>
            </a:r>
            <a:r>
              <a:rPr lang="de-DE" sz="1200" i="0" kern="1200" dirty="0" err="1">
                <a:solidFill>
                  <a:schemeClr val="tx1"/>
                </a:solidFill>
                <a:effectLst/>
                <a:latin typeface="Arial" charset="0"/>
                <a:ea typeface="ＭＳ Ｐゴシック" charset="-128"/>
                <a:cs typeface="ＭＳ Ｐゴシック" charset="-128"/>
              </a:rPr>
              <a:t>fokusthemen</a:t>
            </a:r>
            <a:r>
              <a:rPr lang="de-DE" sz="1200" i="0" kern="1200" dirty="0">
                <a:solidFill>
                  <a:schemeClr val="tx1"/>
                </a:solidFill>
                <a:effectLst/>
                <a:latin typeface="Arial" charset="0"/>
                <a:ea typeface="ＭＳ Ｐゴシック" charset="-128"/>
                <a:cs typeface="ＭＳ Ｐゴシック" charset="-128"/>
              </a:rPr>
              <a:t> </a:t>
            </a:r>
          </a:p>
          <a:p>
            <a:endParaRPr lang="de-DE" sz="1200" i="1" kern="1200" dirty="0">
              <a:solidFill>
                <a:schemeClr val="tx1"/>
              </a:solidFill>
              <a:effectLst/>
              <a:latin typeface="Arial" charset="0"/>
              <a:ea typeface="ＭＳ Ｐゴシック" charset="-128"/>
              <a:cs typeface="ＭＳ Ｐゴシック" charset="-128"/>
            </a:endParaRPr>
          </a:p>
          <a:p>
            <a:r>
              <a:rPr lang="de-DE" sz="1200" i="1" kern="1200" dirty="0">
                <a:solidFill>
                  <a:schemeClr val="tx1"/>
                </a:solidFill>
                <a:effectLst/>
                <a:latin typeface="Arial" charset="0"/>
                <a:ea typeface="ＭＳ Ｐゴシック" charset="-128"/>
                <a:cs typeface="ＭＳ Ｐゴシック" charset="-128"/>
              </a:rPr>
              <a:t>Material/Medien</a:t>
            </a:r>
          </a:p>
          <a:p>
            <a:r>
              <a:rPr lang="de-DE" sz="1200" kern="1200" dirty="0" err="1">
                <a:solidFill>
                  <a:schemeClr val="tx1"/>
                </a:solidFill>
                <a:effectLst/>
                <a:latin typeface="Arial" charset="0"/>
                <a:ea typeface="ＭＳ Ｐゴシック" charset="-128"/>
                <a:cs typeface="ＭＳ Ｐゴシック" charset="-128"/>
              </a:rPr>
              <a:t>Beamer</a:t>
            </a:r>
            <a:r>
              <a:rPr lang="de-DE" sz="1200" kern="1200" dirty="0">
                <a:solidFill>
                  <a:schemeClr val="tx1"/>
                </a:solidFill>
                <a:effectLst/>
                <a:latin typeface="Arial" charset="0"/>
                <a:ea typeface="ＭＳ Ｐゴシック" charset="-128"/>
                <a:cs typeface="ＭＳ Ｐゴシック" charset="-128"/>
              </a:rPr>
              <a:t>, Laptop, </a:t>
            </a:r>
            <a:r>
              <a:rPr lang="de-DE" sz="1200" kern="1200" dirty="0" err="1">
                <a:solidFill>
                  <a:schemeClr val="tx1"/>
                </a:solidFill>
                <a:effectLst/>
                <a:latin typeface="Arial" charset="0"/>
                <a:ea typeface="ＭＳ Ｐゴシック" charset="-128"/>
                <a:cs typeface="ＭＳ Ｐゴシック" charset="-128"/>
              </a:rPr>
              <a:t>Presenter</a:t>
            </a:r>
            <a:endParaRPr lang="de-DE" sz="1200" kern="1200" dirty="0">
              <a:solidFill>
                <a:schemeClr val="tx1"/>
              </a:solidFill>
              <a:effectLst/>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a:pPr/>
              <a:t>6</a:t>
            </a:fld>
            <a:endParaRPr lang="de-DE"/>
          </a:p>
        </p:txBody>
      </p:sp>
    </p:spTree>
    <p:extLst>
      <p:ext uri="{BB962C8B-B14F-4D97-AF65-F5344CB8AC3E}">
        <p14:creationId xmlns:p14="http://schemas.microsoft.com/office/powerpoint/2010/main" val="5037170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und die nachfolgende Folie dienen dazu, die</a:t>
            </a:r>
            <a:r>
              <a:rPr lang="de-DE" baseline="0" dirty="0"/>
              <a:t> Lehrerperspektive aufzuzeigen. Dies ist als Ergänzung zu den formalen Vorgaben noch hilfreich – um auch eine eigene Reflexion anzuregen. Sicherlich steht die Pflichterfüllung zunächst im Vordergrund, aber die eigenen Überzeugungen spielen bei der Umsetzung natürlich auch eine wichtige Rolle.</a:t>
            </a:r>
          </a:p>
          <a:p>
            <a:r>
              <a:rPr lang="de-DE" baseline="0" dirty="0"/>
              <a:t>Diese Folie kann dazu anregen, </a:t>
            </a:r>
            <a:r>
              <a:rPr lang="de-DE" baseline="0" dirty="0" smtClean="0"/>
              <a:t>darüber </a:t>
            </a:r>
            <a:r>
              <a:rPr lang="de-DE" baseline="0" dirty="0"/>
              <a:t>nachzudenken</a:t>
            </a:r>
            <a:r>
              <a:rPr lang="de-DE" baseline="0" dirty="0" smtClean="0"/>
              <a:t>.</a:t>
            </a:r>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51</a:t>
            </a:fld>
            <a:endParaRPr lang="de-DE" dirty="0"/>
          </a:p>
        </p:txBody>
      </p:sp>
    </p:spTree>
    <p:extLst>
      <p:ext uri="{BB962C8B-B14F-4D97-AF65-F5344CB8AC3E}">
        <p14:creationId xmlns:p14="http://schemas.microsoft.com/office/powerpoint/2010/main" val="6511333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52</a:t>
            </a:fld>
            <a:endParaRPr lang="de-DE" dirty="0"/>
          </a:p>
        </p:txBody>
      </p:sp>
    </p:spTree>
    <p:extLst>
      <p:ext uri="{BB962C8B-B14F-4D97-AF65-F5344CB8AC3E}">
        <p14:creationId xmlns:p14="http://schemas.microsoft.com/office/powerpoint/2010/main" val="26175439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54</a:t>
            </a:fld>
            <a:endParaRPr lang="de-DE" dirty="0"/>
          </a:p>
        </p:txBody>
      </p:sp>
    </p:spTree>
    <p:extLst>
      <p:ext uri="{BB962C8B-B14F-4D97-AF65-F5344CB8AC3E}">
        <p14:creationId xmlns:p14="http://schemas.microsoft.com/office/powerpoint/2010/main" val="2262552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a:t>
            </a:r>
            <a:r>
              <a:rPr lang="de-DE" baseline="0" dirty="0"/>
              <a:t> sollten die Problemlösestrategien schon einmal kurz angesprochen werden; dabei kann auch noch einmal gut Bezug genommen werden zum Einstiegsproblem (welche Strategien wurden dort bereits genannt/eingesetzt??).</a:t>
            </a:r>
          </a:p>
          <a:p>
            <a:r>
              <a:rPr lang="de-DE" baseline="0" dirty="0"/>
              <a:t>Es folgt dann im zweiten Baustein eine ausführlichere Behandlung der Strategien (siehe Folien PPTX BS2; darauf kann bereits hier verwiesen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55</a:t>
            </a:fld>
            <a:endParaRPr lang="de-DE" dirty="0"/>
          </a:p>
        </p:txBody>
      </p:sp>
    </p:spTree>
    <p:extLst>
      <p:ext uri="{BB962C8B-B14F-4D97-AF65-F5344CB8AC3E}">
        <p14:creationId xmlns:p14="http://schemas.microsoft.com/office/powerpoint/2010/main" val="33499167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57</a:t>
            </a:fld>
            <a:endParaRPr lang="de-DE" dirty="0"/>
          </a:p>
        </p:txBody>
      </p:sp>
    </p:spTree>
    <p:extLst>
      <p:ext uri="{BB962C8B-B14F-4D97-AF65-F5344CB8AC3E}">
        <p14:creationId xmlns:p14="http://schemas.microsoft.com/office/powerpoint/2010/main" val="30647153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werden kurz die Probleme skizziert,</a:t>
            </a:r>
            <a:r>
              <a:rPr lang="de-DE" baseline="0" dirty="0"/>
              <a:t> die eine Umsetzung im (regulären) Unterricht behindern. Lösungsansätze folgen auf der nächsten Folie.</a:t>
            </a:r>
            <a:endParaRPr lang="de-DE" dirty="0"/>
          </a:p>
          <a:p>
            <a:endParaRPr lang="de-DE" dirty="0"/>
          </a:p>
          <a:p>
            <a:r>
              <a:rPr lang="de-DE" dirty="0"/>
              <a:t>Quelle: </a:t>
            </a:r>
            <a:r>
              <a:rPr lang="de-DE" sz="1200" b="0" i="0" u="none" strike="noStrike" kern="1200" baseline="0" dirty="0" err="1">
                <a:solidFill>
                  <a:schemeClr val="tx1"/>
                </a:solidFill>
                <a:latin typeface="Calibri Normal" charset="0"/>
                <a:ea typeface="ＭＳ Ｐゴシック" charset="-128"/>
                <a:cs typeface="ＭＳ Ｐゴシック" charset="-128"/>
              </a:rPr>
              <a:t>Leuders</a:t>
            </a:r>
            <a:r>
              <a:rPr lang="de-DE" sz="1200" b="0" i="0" u="none" strike="noStrike" kern="1200" baseline="0" dirty="0">
                <a:solidFill>
                  <a:schemeClr val="tx1"/>
                </a:solidFill>
                <a:latin typeface="Calibri Normal" charset="0"/>
                <a:ea typeface="ＭＳ Ｐゴシック" charset="-128"/>
                <a:cs typeface="ＭＳ Ｐゴシック" charset="-128"/>
              </a:rPr>
              <a:t>, T. (2016). Multiple Ziele im Mathematikunterricht. </a:t>
            </a:r>
            <a:r>
              <a:rPr lang="de-DE" sz="1200" b="0" i="1" u="none" strike="noStrike" kern="1200" baseline="0" dirty="0">
                <a:solidFill>
                  <a:schemeClr val="tx1"/>
                </a:solidFill>
                <a:latin typeface="Calibri Normal" charset="0"/>
                <a:ea typeface="ＭＳ Ｐゴシック" charset="-128"/>
                <a:cs typeface="ＭＳ Ｐゴシック" charset="-128"/>
              </a:rPr>
              <a:t>Unterrichtswissenschaft, 44</a:t>
            </a:r>
            <a:r>
              <a:rPr lang="de-DE" sz="1200" b="0" i="0" u="none" strike="noStrike" kern="1200" baseline="0" dirty="0">
                <a:solidFill>
                  <a:schemeClr val="tx1"/>
                </a:solidFill>
                <a:latin typeface="Calibri Normal" charset="0"/>
                <a:ea typeface="ＭＳ Ｐゴシック" charset="-128"/>
                <a:cs typeface="ＭＳ Ｐゴシック" charset="-128"/>
              </a:rPr>
              <a:t>(5), S. </a:t>
            </a:r>
            <a:r>
              <a:rPr lang="de-DE" sz="1200" b="0" i="0" u="none" strike="noStrike" kern="1200" baseline="0" dirty="0" smtClean="0">
                <a:solidFill>
                  <a:schemeClr val="tx1"/>
                </a:solidFill>
                <a:latin typeface="Calibri Normal" charset="0"/>
                <a:ea typeface="ＭＳ Ｐゴシック" charset="-128"/>
                <a:cs typeface="ＭＳ Ｐゴシック" charset="-128"/>
              </a:rPr>
              <a:t>252– </a:t>
            </a:r>
            <a:r>
              <a:rPr lang="de-DE" sz="1200" b="0" i="0" u="none" strike="noStrike" kern="1200" baseline="0" dirty="0">
                <a:solidFill>
                  <a:schemeClr val="tx1"/>
                </a:solidFill>
                <a:latin typeface="Calibri Normal" charset="0"/>
                <a:ea typeface="ＭＳ Ｐゴシック" charset="-128"/>
                <a:cs typeface="ＭＳ Ｐゴシック" charset="-128"/>
              </a:rPr>
              <a:t>266.</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58</a:t>
            </a:fld>
            <a:endParaRPr lang="de-DE" dirty="0"/>
          </a:p>
        </p:txBody>
      </p:sp>
    </p:spTree>
    <p:extLst>
      <p:ext uri="{BB962C8B-B14F-4D97-AF65-F5344CB8AC3E}">
        <p14:creationId xmlns:p14="http://schemas.microsoft.com/office/powerpoint/2010/main" val="4123196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nimmt</a:t>
            </a:r>
            <a:r>
              <a:rPr lang="de-DE" baseline="0" dirty="0"/>
              <a:t> Bezug auf theoretische Überlegungen zur Frage, wie das Problemlösen in den bestehenden Unterricht integriert werden kann bzw. inwiefern das ausgelagert wird.</a:t>
            </a:r>
          </a:p>
          <a:p>
            <a:endParaRPr lang="de-DE" baseline="0" dirty="0"/>
          </a:p>
          <a:p>
            <a:r>
              <a:rPr lang="de-DE" baseline="0" dirty="0"/>
              <a:t>In der rechten Klammer ist das Puzzleproblem als Beispiel angesprochen – das passt dann, wenn dieses als Einstiegsproblem bearbeitet wurde (Hier also ein passendes Beispiel einfügen). Das Puzzleproblem vermittelt keine direkten mathematischen Inhalte. Das Problem der „Fahrt von Freiburg nach Berlin“ hingegen kann auch inhaltlich genutzt werden, um den Funktionsbegriff </a:t>
            </a:r>
            <a:r>
              <a:rPr lang="de-DE" baseline="0" dirty="0" err="1"/>
              <a:t>auszuschärfen</a:t>
            </a:r>
            <a:r>
              <a:rPr lang="de-DE" baseline="0"/>
              <a:t>.</a:t>
            </a:r>
            <a:endParaRPr lang="de-DE" baseline="0" dirty="0"/>
          </a:p>
          <a:p>
            <a:endParaRPr lang="de-DE" baseline="0" dirty="0"/>
          </a:p>
          <a:p>
            <a:r>
              <a:rPr lang="de-DE" baseline="0" dirty="0"/>
              <a:t>Quelle: </a:t>
            </a:r>
            <a:r>
              <a:rPr lang="de-DE" sz="1200" b="0" i="0" u="none" strike="noStrike" kern="1200" baseline="0" dirty="0" err="1">
                <a:solidFill>
                  <a:schemeClr val="tx1"/>
                </a:solidFill>
                <a:latin typeface="Calibri Normal" charset="0"/>
                <a:ea typeface="ＭＳ Ｐゴシック" charset="-128"/>
                <a:cs typeface="ＭＳ Ｐゴシック" charset="-128"/>
              </a:rPr>
              <a:t>Leuders</a:t>
            </a:r>
            <a:r>
              <a:rPr lang="de-DE" sz="1200" b="0" i="0" u="none" strike="noStrike" kern="1200" baseline="0" dirty="0">
                <a:solidFill>
                  <a:schemeClr val="tx1"/>
                </a:solidFill>
                <a:latin typeface="Calibri Normal" charset="0"/>
                <a:ea typeface="ＭＳ Ｐゴシック" charset="-128"/>
                <a:cs typeface="ＭＳ Ｐゴシック" charset="-128"/>
              </a:rPr>
              <a:t>, T. (2016). Multiple Ziele im Mathematikunterricht. </a:t>
            </a:r>
            <a:r>
              <a:rPr lang="de-DE" sz="1200" b="0" i="1" u="none" strike="noStrike" kern="1200" baseline="0" dirty="0">
                <a:solidFill>
                  <a:schemeClr val="tx1"/>
                </a:solidFill>
                <a:latin typeface="Calibri Normal" charset="0"/>
                <a:ea typeface="ＭＳ Ｐゴシック" charset="-128"/>
                <a:cs typeface="ＭＳ Ｐゴシック" charset="-128"/>
              </a:rPr>
              <a:t>Unterrichtswissenschaft, 44</a:t>
            </a:r>
            <a:r>
              <a:rPr lang="de-DE" sz="1200" b="0" i="0" u="none" strike="noStrike" kern="1200" baseline="0" dirty="0">
                <a:solidFill>
                  <a:schemeClr val="tx1"/>
                </a:solidFill>
                <a:latin typeface="Calibri Normal" charset="0"/>
                <a:ea typeface="ＭＳ Ｐゴシック" charset="-128"/>
                <a:cs typeface="ＭＳ Ｐゴシック" charset="-128"/>
              </a:rPr>
              <a:t>(5), S. 252 – 266.</a:t>
            </a:r>
            <a:endParaRPr lang="de-DE" baseline="0" dirty="0"/>
          </a:p>
          <a:p>
            <a:endParaRPr lang="de-DE" baseline="0" dirty="0"/>
          </a:p>
          <a:p>
            <a:endParaRPr lang="de-DE" baseline="0" dirty="0"/>
          </a:p>
          <a:p>
            <a:endParaRPr lang="de-DE" dirty="0"/>
          </a:p>
        </p:txBody>
      </p:sp>
      <p:sp>
        <p:nvSpPr>
          <p:cNvPr id="4" name="Foliennummernplatzhalter 3"/>
          <p:cNvSpPr>
            <a:spLocks noGrp="1"/>
          </p:cNvSpPr>
          <p:nvPr>
            <p:ph type="sldNum" sz="quarter" idx="10"/>
          </p:nvPr>
        </p:nvSpPr>
        <p:spPr/>
        <p:txBody>
          <a:bodyPr/>
          <a:lstStyle/>
          <a:p>
            <a:fld id="{92AC5C9B-1C51-4FEA-8633-099A7F9F0189}" type="slidenum">
              <a:rPr lang="de-DE" smtClean="0"/>
              <a:t>59</a:t>
            </a:fld>
            <a:endParaRPr lang="de-DE"/>
          </a:p>
        </p:txBody>
      </p:sp>
    </p:spTree>
    <p:extLst>
      <p:ext uri="{BB962C8B-B14F-4D97-AF65-F5344CB8AC3E}">
        <p14:creationId xmlns:p14="http://schemas.microsoft.com/office/powerpoint/2010/main" val="149847938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Nun erfolgt</a:t>
            </a:r>
            <a:r>
              <a:rPr lang="de-DE" baseline="0" dirty="0"/>
              <a:t> eine wichtige Einordnung in die Unterrichtsphasen. Die Probleme gestalten sich recht unterschiedlich je nachdem, ob diese in einer </a:t>
            </a:r>
            <a:r>
              <a:rPr lang="de-DE" baseline="0" dirty="0" err="1"/>
              <a:t>Erkundenphase</a:t>
            </a:r>
            <a:r>
              <a:rPr lang="de-DE" baseline="0" dirty="0"/>
              <a:t> (bzw. Entdecken) oder einer </a:t>
            </a:r>
            <a:r>
              <a:rPr lang="de-DE" baseline="0" dirty="0" err="1"/>
              <a:t>Übephase</a:t>
            </a:r>
            <a:r>
              <a:rPr lang="de-DE" baseline="0" dirty="0"/>
              <a:t> (bzw. Vertiefen) platziert sind. Die nachfolgenden Folien gehen auf diesen Unterschied mit Beispielen genauer ein.</a:t>
            </a:r>
          </a:p>
          <a:p>
            <a:endParaRPr lang="de-DE" baseline="0" dirty="0"/>
          </a:p>
          <a:p>
            <a:r>
              <a:rPr lang="de-DE" baseline="0" dirty="0"/>
              <a:t>Hierauf ist immer wieder zu achten, denn erfahrungsgemäß entwickeln Lehrkräfte schöne Aufgaben, die aber überwiegend der Erkundung/Entdeckung zuzuordnen sind.</a:t>
            </a:r>
          </a:p>
          <a:p>
            <a:endParaRPr lang="de-DE" baseline="0" dirty="0"/>
          </a:p>
          <a:p>
            <a:r>
              <a:rPr lang="de-DE" baseline="0" dirty="0"/>
              <a:t>Wichtig ist, dass Problemlösen als eine prozessbezogene Kompetenz aufgefasst wird, die quer zu allen Inhaltsbereichen liegt. D. h. nur mit einer solchen Perspektive kann dieses Schaubild adäquat verstanden werden. ((Würde Problemlösen losgelöst vom Unterricht aufgefasst werden, wäre eine solche Einordnung weder möglich noch sinnvoll.))</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60</a:t>
            </a:fld>
            <a:endParaRPr lang="de-DE" dirty="0"/>
          </a:p>
        </p:txBody>
      </p:sp>
    </p:spTree>
    <p:extLst>
      <p:ext uri="{BB962C8B-B14F-4D97-AF65-F5344CB8AC3E}">
        <p14:creationId xmlns:p14="http://schemas.microsoft.com/office/powerpoint/2010/main" val="3944026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a:t>
            </a:r>
            <a:r>
              <a:rPr lang="de-DE" baseline="0" dirty="0"/>
              <a:t> ist ein Vorschlag für ein Abstract, z. B. für eine Ausschreibung der Fortbildung.</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dirty="0"/>
          </a:p>
        </p:txBody>
      </p:sp>
    </p:spTree>
    <p:extLst>
      <p:ext uri="{BB962C8B-B14F-4D97-AF65-F5344CB8AC3E}">
        <p14:creationId xmlns:p14="http://schemas.microsoft.com/office/powerpoint/2010/main" val="15750847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Aufgabe soll eine problemorientierte Erkundung </a:t>
            </a:r>
            <a:r>
              <a:rPr lang="de-DE" baseline="0" dirty="0"/>
              <a:t>abbilden. Es folgen noch weitere Impulse auf der nächsten Folie und Lösungsansätze von Lernenden auf den nachfolgenden Folien. </a:t>
            </a:r>
          </a:p>
          <a:p>
            <a:r>
              <a:rPr lang="de-DE" baseline="0" dirty="0"/>
              <a:t>Es ist hilfreich, hier zunächst einmal nachdenken zu lassen, wie die Schülerinnen und Schüler diese Aufgabe lösen würden, bevor die Lösungsansätze gezeigt werden.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61</a:t>
            </a:fld>
            <a:endParaRPr lang="de-DE" dirty="0"/>
          </a:p>
        </p:txBody>
      </p:sp>
    </p:spTree>
    <p:extLst>
      <p:ext uri="{BB962C8B-B14F-4D97-AF65-F5344CB8AC3E}">
        <p14:creationId xmlns:p14="http://schemas.microsoft.com/office/powerpoint/2010/main" val="25543107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62</a:t>
            </a:fld>
            <a:endParaRPr lang="de-DE" dirty="0"/>
          </a:p>
        </p:txBody>
      </p:sp>
    </p:spTree>
    <p:extLst>
      <p:ext uri="{BB962C8B-B14F-4D97-AF65-F5344CB8AC3E}">
        <p14:creationId xmlns:p14="http://schemas.microsoft.com/office/powerpoint/2010/main" val="20021836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sollte</a:t>
            </a:r>
            <a:r>
              <a:rPr lang="de-DE" baseline="0" dirty="0"/>
              <a:t> auf die schriftlichen Schülerantworten hingewiesen werden: diese helfen, die Denkprozesse der Schülerinnen und Schüler zu erkennen und gleichzeitig sind die Schreibaufforderungen auch für die Schülerinnen und Schüler wichtige Impulse, über das Problem nachzudenken (Stichwort „kognitive Aktivierung“).</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63</a:t>
            </a:fld>
            <a:endParaRPr lang="de-DE" dirty="0"/>
          </a:p>
        </p:txBody>
      </p:sp>
    </p:spTree>
    <p:extLst>
      <p:ext uri="{BB962C8B-B14F-4D97-AF65-F5344CB8AC3E}">
        <p14:creationId xmlns:p14="http://schemas.microsoft.com/office/powerpoint/2010/main" val="31592205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Quelle: Barzel, B., </a:t>
            </a:r>
            <a:r>
              <a:rPr lang="de-DE" dirty="0" err="1"/>
              <a:t>Hußmann</a:t>
            </a:r>
            <a:r>
              <a:rPr lang="de-DE" dirty="0"/>
              <a:t>,</a:t>
            </a:r>
            <a:r>
              <a:rPr lang="de-DE" baseline="0" dirty="0"/>
              <a:t> S., </a:t>
            </a:r>
            <a:r>
              <a:rPr lang="de-DE" baseline="0" dirty="0" err="1"/>
              <a:t>Leuders</a:t>
            </a:r>
            <a:r>
              <a:rPr lang="de-DE" baseline="0" dirty="0"/>
              <a:t>, T. &amp; Prediger, S. (2013). </a:t>
            </a:r>
            <a:r>
              <a:rPr lang="de-DE" i="1" dirty="0"/>
              <a:t>Mathewerkstatt 5, Materialblock.</a:t>
            </a:r>
            <a:r>
              <a:rPr lang="de-DE" baseline="0" dirty="0"/>
              <a:t> Berlin: Cornelsen. S. 95.</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64</a:t>
            </a:fld>
            <a:endParaRPr lang="de-DE" dirty="0"/>
          </a:p>
        </p:txBody>
      </p:sp>
    </p:spTree>
    <p:extLst>
      <p:ext uri="{BB962C8B-B14F-4D97-AF65-F5344CB8AC3E}">
        <p14:creationId xmlns:p14="http://schemas.microsoft.com/office/powerpoint/2010/main" val="29352813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kann auch optional verwendet werden – es ist eine Ergänzung zum Vorherigen;</a:t>
            </a:r>
            <a:r>
              <a:rPr lang="de-DE" baseline="0" dirty="0"/>
              <a:t> evtl. kann dabei auch auf die Jahreszahl 1964 hingewiesen werden – das hat also eine recht lange Tradition.</a:t>
            </a:r>
          </a:p>
          <a:p>
            <a:r>
              <a:rPr lang="de-DE" baseline="0" dirty="0"/>
              <a:t>Wenn genug Zeit vorhanden ist, kann diese „historische Ergänzung“ dazu dienen aufzuzeigen, dass die vorgestellten Konzepte nicht neu sind, sondern (in der Psychologie) schon über 50 Jahre lang diskutiert werden. Gerade das vorliegende Beispiel wurde auch in der Mathematikdidaktik oft aufgegriffen.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65</a:t>
            </a:fld>
            <a:endParaRPr lang="de-DE" dirty="0"/>
          </a:p>
        </p:txBody>
      </p:sp>
    </p:spTree>
    <p:extLst>
      <p:ext uri="{BB962C8B-B14F-4D97-AF65-F5344CB8AC3E}">
        <p14:creationId xmlns:p14="http://schemas.microsoft.com/office/powerpoint/2010/main" val="9550672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dient dazu, ein</a:t>
            </a:r>
            <a:r>
              <a:rPr lang="de-DE" baseline="0" dirty="0"/>
              <a:t> paar Impulse für die </a:t>
            </a:r>
            <a:r>
              <a:rPr lang="de-DE" dirty="0"/>
              <a:t>Reflexion der</a:t>
            </a:r>
            <a:r>
              <a:rPr lang="de-DE" baseline="0" dirty="0"/>
              <a:t> Aufgabe zu geben.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66</a:t>
            </a:fld>
            <a:endParaRPr lang="de-DE" dirty="0"/>
          </a:p>
        </p:txBody>
      </p:sp>
    </p:spTree>
    <p:extLst>
      <p:ext uri="{BB962C8B-B14F-4D97-AF65-F5344CB8AC3E}">
        <p14:creationId xmlns:p14="http://schemas.microsoft.com/office/powerpoint/2010/main" val="27706148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Mit dieser</a:t>
            </a:r>
            <a:r>
              <a:rPr lang="de-DE" baseline="0" dirty="0"/>
              <a:t> Folie soll darauf hingewiesen werden, wie das Ziel, Strategien zu lernen, erreicht werden kann.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67</a:t>
            </a:fld>
            <a:endParaRPr lang="de-DE" dirty="0"/>
          </a:p>
        </p:txBody>
      </p:sp>
    </p:spTree>
    <p:extLst>
      <p:ext uri="{BB962C8B-B14F-4D97-AF65-F5344CB8AC3E}">
        <p14:creationId xmlns:p14="http://schemas.microsoft.com/office/powerpoint/2010/main" val="22221459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t>Diese Zwischenfolie erinnert noch einmal an die Unterscheidung von Entdecken</a:t>
            </a:r>
            <a:r>
              <a:rPr lang="de-DE" sz="1200" baseline="0" dirty="0"/>
              <a:t> und Üben. Nun folgt mit den nachfolgenden Folien der Fokus auf das Üben.</a:t>
            </a:r>
            <a:endParaRPr lang="de-DE" sz="120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dirty="0"/>
          </a:p>
          <a:p>
            <a:pPr marL="0" marR="0" indent="0" algn="l" defTabSz="914400" rtl="0" eaLnBrk="1" fontAlgn="base" latinLnBrk="0" hangingPunct="1">
              <a:lnSpc>
                <a:spcPct val="100000"/>
              </a:lnSpc>
              <a:spcBef>
                <a:spcPct val="30000"/>
              </a:spcBef>
              <a:spcAft>
                <a:spcPct val="0"/>
              </a:spcAft>
              <a:buClrTx/>
              <a:buSzTx/>
              <a:buFontTx/>
              <a:buNone/>
              <a:tabLst/>
              <a:defRPr/>
            </a:pPr>
            <a:endParaRPr lang="de-DE" sz="1200" dirty="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dirty="0"/>
              <a:t>Quelle Schulbuchaufgabe: Holzäpfel, L., </a:t>
            </a:r>
            <a:r>
              <a:rPr lang="de-DE" sz="1200" dirty="0" err="1"/>
              <a:t>Leuders</a:t>
            </a:r>
            <a:r>
              <a:rPr lang="de-DE" sz="1200" dirty="0"/>
              <a:t>, T. &amp; </a:t>
            </a:r>
            <a:r>
              <a:rPr lang="de-DE" sz="1200" dirty="0" err="1"/>
              <a:t>Marxer</a:t>
            </a:r>
            <a:r>
              <a:rPr lang="de-DE" sz="1200" dirty="0"/>
              <a:t>, M. (2012). Lebensraum Zoo – Platzbedarf von Tieren. In</a:t>
            </a:r>
            <a:r>
              <a:rPr lang="de-DE" sz="1200" baseline="0" dirty="0"/>
              <a:t> S.</a:t>
            </a:r>
            <a:r>
              <a:rPr lang="de-DE" sz="1200" dirty="0"/>
              <a:t> Prediger, B. Barzel, S. </a:t>
            </a:r>
            <a:r>
              <a:rPr lang="de-DE" sz="1200" dirty="0" err="1"/>
              <a:t>Hußmann</a:t>
            </a:r>
            <a:r>
              <a:rPr lang="de-DE" sz="1200" dirty="0"/>
              <a:t> &amp; T. </a:t>
            </a:r>
            <a:r>
              <a:rPr lang="de-DE" sz="1200" dirty="0" err="1"/>
              <a:t>Leuders</a:t>
            </a:r>
            <a:r>
              <a:rPr lang="de-DE" sz="1200" dirty="0"/>
              <a:t> (Hrsg.), </a:t>
            </a:r>
            <a:r>
              <a:rPr lang="de-DE" sz="1200" i="1" dirty="0"/>
              <a:t>mathewerkstatt 5</a:t>
            </a:r>
            <a:r>
              <a:rPr lang="de-DE" sz="1200" dirty="0"/>
              <a:t>. </a:t>
            </a:r>
            <a:r>
              <a:rPr lang="en-US" sz="1200" dirty="0" err="1"/>
              <a:t>Cornelsen</a:t>
            </a:r>
            <a:r>
              <a:rPr lang="en-US" sz="1200" dirty="0"/>
              <a:t>, Berlin, S. 183..</a:t>
            </a:r>
            <a:endParaRPr lang="de-DE" sz="1200" dirty="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68</a:t>
            </a:fld>
            <a:endParaRPr lang="de-DE" dirty="0"/>
          </a:p>
        </p:txBody>
      </p:sp>
    </p:spTree>
    <p:extLst>
      <p:ext uri="{BB962C8B-B14F-4D97-AF65-F5344CB8AC3E}">
        <p14:creationId xmlns:p14="http://schemas.microsoft.com/office/powerpoint/2010/main" val="228446303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Übungsaufgaben zeigen den Unterschied zwischen „Problemlösen“ und „Training“. Es ist ein „feiner“ Unterschied,</a:t>
            </a:r>
            <a:r>
              <a:rPr lang="de-DE" baseline="0" dirty="0"/>
              <a:t> der nicht unbedingt auf den ersten Blick hin erkannt wird. Daher ist es wichtig, die Aufgaben kurz bearbeiten zu lassen (zumindest die ersten </a:t>
            </a:r>
            <a:r>
              <a:rPr lang="de-DE" baseline="0" dirty="0" smtClean="0"/>
              <a:t>2–3 </a:t>
            </a:r>
            <a:r>
              <a:rPr lang="de-DE" baseline="0" dirty="0"/>
              <a:t>Beispiele).</a:t>
            </a:r>
          </a:p>
          <a:p>
            <a:endParaRPr lang="de-DE" baseline="0" dirty="0"/>
          </a:p>
          <a:p>
            <a:r>
              <a:rPr lang="de-DE" baseline="0" dirty="0"/>
              <a:t>D. h. beim Üben muss unterschieden werden, was genau geübt wird: Training würde bedeuten, Sicherheit und Tempo sowie Routine zu fördern; Problemlösen hingegen zielt auf eine tiefere Verarbeitung bzw. Reflexion ab. Idealerweise werden beide Aspekte miteinander verbunden – das ist aber nicht immer möglich.</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69</a:t>
            </a:fld>
            <a:endParaRPr lang="de-DE" dirty="0"/>
          </a:p>
        </p:txBody>
      </p:sp>
    </p:spTree>
    <p:extLst>
      <p:ext uri="{BB962C8B-B14F-4D97-AF65-F5344CB8AC3E}">
        <p14:creationId xmlns:p14="http://schemas.microsoft.com/office/powerpoint/2010/main" val="27046732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Schülerlösungen zur Aufgabe 4 der vorangegangenen</a:t>
            </a:r>
            <a:r>
              <a:rPr lang="de-DE" baseline="0" dirty="0"/>
              <a:t> Folie. Man sieht, mit welcher Kreativität die Lernenden an solche Aufgaben herangehen und dabei – quasi nebenbei – das Konzept der Flächenmessung durch Auszählen von Kästchen verinnerlichen und vertiefen.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70</a:t>
            </a:fld>
            <a:endParaRPr lang="de-DE" dirty="0"/>
          </a:p>
        </p:txBody>
      </p:sp>
    </p:spTree>
    <p:extLst>
      <p:ext uri="{BB962C8B-B14F-4D97-AF65-F5344CB8AC3E}">
        <p14:creationId xmlns:p14="http://schemas.microsoft.com/office/powerpoint/2010/main" val="1200756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1954255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Ziel dieses Bausteins: Arbeitsfähig werden für die Distanzphase</a:t>
            </a:r>
          </a:p>
          <a:p>
            <a:endParaRPr lang="de-DE" baseline="0" dirty="0"/>
          </a:p>
          <a:p>
            <a:r>
              <a:rPr lang="de-DE" baseline="0" dirty="0"/>
              <a:t>BS 2:</a:t>
            </a:r>
          </a:p>
          <a:p>
            <a:pPr marL="171450" indent="-171450">
              <a:buFontTx/>
              <a:buChar char="-"/>
            </a:pPr>
            <a:r>
              <a:rPr lang="de-DE" baseline="0" dirty="0"/>
              <a:t>Reflexion der Erfahrungen</a:t>
            </a:r>
          </a:p>
          <a:p>
            <a:pPr marL="171450" indent="-171450">
              <a:buFontTx/>
              <a:buChar char="-"/>
            </a:pPr>
            <a:r>
              <a:rPr lang="de-DE" baseline="0" dirty="0"/>
              <a:t>Weitere Probleme (Beispiele)</a:t>
            </a:r>
          </a:p>
          <a:p>
            <a:pPr marL="171450" indent="-171450">
              <a:buFontTx/>
              <a:buChar char="-"/>
            </a:pPr>
            <a:r>
              <a:rPr lang="de-DE" baseline="0" dirty="0" err="1"/>
              <a:t>Heurismen</a:t>
            </a:r>
            <a:r>
              <a:rPr lang="de-DE" baseline="0" dirty="0"/>
              <a:t> (systematisch) langfristig aufbauen</a:t>
            </a:r>
          </a:p>
          <a:p>
            <a:pPr marL="171450" indent="-171450">
              <a:buFontTx/>
              <a:buChar char="-"/>
            </a:pPr>
            <a:r>
              <a:rPr lang="de-DE" baseline="0" dirty="0"/>
              <a:t>Diagnose</a:t>
            </a:r>
          </a:p>
          <a:p>
            <a:pPr marL="171450" indent="-171450">
              <a:buFontTx/>
              <a:buChar char="-"/>
            </a:pPr>
            <a:r>
              <a:rPr lang="de-DE" baseline="0" dirty="0"/>
              <a:t>Bewertung</a:t>
            </a:r>
          </a:p>
        </p:txBody>
      </p:sp>
      <p:sp>
        <p:nvSpPr>
          <p:cNvPr id="4" name="Foliennummernplatzhalter 3"/>
          <p:cNvSpPr>
            <a:spLocks noGrp="1"/>
          </p:cNvSpPr>
          <p:nvPr>
            <p:ph type="sldNum" sz="quarter" idx="10"/>
          </p:nvPr>
        </p:nvSpPr>
        <p:spPr/>
        <p:txBody>
          <a:bodyPr/>
          <a:lstStyle/>
          <a:p>
            <a:fld id="{FAF12454-57A3-5346-8AD1-8A7E704F94A5}" type="slidenum">
              <a:rPr lang="de-DE" smtClean="0"/>
              <a:pPr/>
              <a:t>71</a:t>
            </a:fld>
            <a:endParaRPr lang="de-DE"/>
          </a:p>
        </p:txBody>
      </p:sp>
    </p:spTree>
    <p:extLst>
      <p:ext uri="{BB962C8B-B14F-4D97-AF65-F5344CB8AC3E}">
        <p14:creationId xmlns:p14="http://schemas.microsoft.com/office/powerpoint/2010/main" val="30014595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72</a:t>
            </a:fld>
            <a:endParaRPr lang="de-DE" dirty="0"/>
          </a:p>
        </p:txBody>
      </p:sp>
    </p:spTree>
    <p:extLst>
      <p:ext uri="{BB962C8B-B14F-4D97-AF65-F5344CB8AC3E}">
        <p14:creationId xmlns:p14="http://schemas.microsoft.com/office/powerpoint/2010/main" val="11383494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Nachfolgend wird auf die Planung von Unterricht eingegangen. </a:t>
            </a:r>
            <a:endParaRPr lang="de-DE" baseline="0" dirty="0"/>
          </a:p>
          <a:p>
            <a:r>
              <a:rPr lang="de-DE" baseline="0" dirty="0"/>
              <a:t>Im Planungsprozess ist es wichtig, sich mit potentiellen Schülerlösungen vertraut zu machen. </a:t>
            </a:r>
          </a:p>
          <a:p>
            <a:r>
              <a:rPr lang="de-DE" dirty="0"/>
              <a:t>In</a:t>
            </a:r>
            <a:r>
              <a:rPr lang="de-DE" baseline="0" dirty="0"/>
              <a:t> zwei der vorgeschlagenen Einstiegsprobleme werden authentische Schülerlösungen vorgestellt – auf diese kann zurückgegriffen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73</a:t>
            </a:fld>
            <a:endParaRPr lang="de-DE" dirty="0"/>
          </a:p>
        </p:txBody>
      </p:sp>
    </p:spTree>
    <p:extLst>
      <p:ext uri="{BB962C8B-B14F-4D97-AF65-F5344CB8AC3E}">
        <p14:creationId xmlns:p14="http://schemas.microsoft.com/office/powerpoint/2010/main" val="128236128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a:t>
            </a:r>
            <a:r>
              <a:rPr lang="de-DE" baseline="0" dirty="0"/>
              <a:t> kann davon ausgegangen werden, dass Schülerinnen und Schüler im Unterricht Unterstützung benötigen. Eine gestufte Vorgehensweise bei den Hilfen ist sinnvoll – so sollten zunächst „nur“ Motivationshilfen gegeben werden, danach folgen dann strategische Hilfen (hier kann explizit auf die Strategien eingegangen werden) und erst in einem letzten Schritt sollten inhaltliche Hilfen eingesetzt werden (da sonst die Gefahr besteht, dass die Strategien nicht zum Einsatz kommen – das muss aber von Fall zu Fall entschieden werden).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74</a:t>
            </a:fld>
            <a:endParaRPr lang="de-DE" dirty="0"/>
          </a:p>
        </p:txBody>
      </p:sp>
    </p:spTree>
    <p:extLst>
      <p:ext uri="{BB962C8B-B14F-4D97-AF65-F5344CB8AC3E}">
        <p14:creationId xmlns:p14="http://schemas.microsoft.com/office/powerpoint/2010/main" val="26730862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75</a:t>
            </a:fld>
            <a:endParaRPr lang="de-DE" dirty="0"/>
          </a:p>
        </p:txBody>
      </p:sp>
    </p:spTree>
    <p:extLst>
      <p:ext uri="{BB962C8B-B14F-4D97-AF65-F5344CB8AC3E}">
        <p14:creationId xmlns:p14="http://schemas.microsoft.com/office/powerpoint/2010/main" val="25183904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Phase kann – je nach verfügbarer Zeit – auch nach dem Ich-Du-Wir-Prinzip erarbeitet werden. E</a:t>
            </a:r>
            <a:r>
              <a:rPr lang="de-DE" baseline="0" dirty="0"/>
              <a:t>s macht Sinn, zunächst alleine arbeiten zu lassen, damit eine maximale Adaption auf die eigene Klasse / Situation vor Ort erfolgt. Dann kann im Austausch in der Kleingruppe oder später auch im Plenum noch einmal kritisch geprüft werden, ob das alles auch realistisch durchführbar ist.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76</a:t>
            </a:fld>
            <a:endParaRPr lang="de-DE" dirty="0"/>
          </a:p>
        </p:txBody>
      </p:sp>
    </p:spTree>
    <p:extLst>
      <p:ext uri="{BB962C8B-B14F-4D97-AF65-F5344CB8AC3E}">
        <p14:creationId xmlns:p14="http://schemas.microsoft.com/office/powerpoint/2010/main" val="34420544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a:t>
            </a:r>
            <a:r>
              <a:rPr lang="de-DE" baseline="0" dirty="0"/>
              <a:t> dieser Phase sollte möglichst präzise vereinbart werden, was alles bis zur nächsten Sitzung gemacht wird, denn darauf wird dann Bezug genommen. Evtl. auch eine Schleife während der Distanzphase einbauen (z. B. Zusenden von Aufgaben oder Schülerlösungen). Dies erleichtert u. U. die Vorbereitung.</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77</a:t>
            </a:fld>
            <a:endParaRPr lang="de-DE" dirty="0"/>
          </a:p>
        </p:txBody>
      </p:sp>
    </p:spTree>
    <p:extLst>
      <p:ext uri="{BB962C8B-B14F-4D97-AF65-F5344CB8AC3E}">
        <p14:creationId xmlns:p14="http://schemas.microsoft.com/office/powerpoint/2010/main" val="225808427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78</a:t>
            </a:fld>
            <a:endParaRPr lang="de-DE" dirty="0"/>
          </a:p>
        </p:txBody>
      </p:sp>
    </p:spTree>
    <p:extLst>
      <p:ext uri="{BB962C8B-B14F-4D97-AF65-F5344CB8AC3E}">
        <p14:creationId xmlns:p14="http://schemas.microsoft.com/office/powerpoint/2010/main" val="3231822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79</a:t>
            </a:fld>
            <a:endParaRPr lang="de-DE" dirty="0"/>
          </a:p>
        </p:txBody>
      </p:sp>
    </p:spTree>
    <p:extLst>
      <p:ext uri="{BB962C8B-B14F-4D97-AF65-F5344CB8AC3E}">
        <p14:creationId xmlns:p14="http://schemas.microsoft.com/office/powerpoint/2010/main" val="201130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Siehe Steckbrief-Datei</a:t>
            </a:r>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dirty="0"/>
          </a:p>
        </p:txBody>
      </p:sp>
    </p:spTree>
    <p:extLst>
      <p:ext uri="{BB962C8B-B14F-4D97-AF65-F5344CB8AC3E}">
        <p14:creationId xmlns:p14="http://schemas.microsoft.com/office/powerpoint/2010/main" val="1751977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 wird den Teilnehmerinnen und Teilnehmern ein Überblick</a:t>
            </a:r>
            <a:r>
              <a:rPr lang="de-DE" baseline="0" dirty="0"/>
              <a:t> über die beiden Bausteine gegeben. Die Folie ist </a:t>
            </a:r>
            <a:r>
              <a:rPr lang="de-DE" baseline="0" dirty="0" smtClean="0"/>
              <a:t>optional</a:t>
            </a:r>
            <a:r>
              <a:rPr lang="de-DE" baseline="0" dirty="0"/>
              <a:t>, da eine feinere Aufstellung den beiden Gliederungsfolien zu entnehmen ist.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dirty="0"/>
          </a:p>
        </p:txBody>
      </p:sp>
    </p:spTree>
    <p:extLst>
      <p:ext uri="{BB962C8B-B14F-4D97-AF65-F5344CB8AC3E}">
        <p14:creationId xmlns:p14="http://schemas.microsoft.com/office/powerpoint/2010/main" val="976927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856984"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4000" y="1515600"/>
            <a:ext cx="8496472"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5"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Tree>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751226473"/>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3727518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10473102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3653216009"/>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27" name="Grafik 6"/>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124529020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568480"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Tree>
    <p:extLst>
      <p:ext uri="{BB962C8B-B14F-4D97-AF65-F5344CB8AC3E}">
        <p14:creationId xmlns:p14="http://schemas.microsoft.com/office/powerpoint/2010/main" val="2576388977"/>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964488" cy="490861"/>
          </a:xfrm>
          <a:prstGeom prst="rect">
            <a:avLst/>
          </a:prstGeom>
        </p:spPr>
        <p:txBody>
          <a:bodyPr vert="horz" lIns="91440" tIns="45720" rIns="91440" bIns="45720" rtlCol="0" anchor="ctr">
            <a:normAutofit/>
          </a:bodyPr>
          <a:lstStyle>
            <a:lvl1pPr>
              <a:defRPr b="1"/>
            </a:lvl1pPr>
          </a:lstStyle>
          <a:p>
            <a:r>
              <a:rPr lang="de-DE" dirty="0"/>
              <a:t>Titelmasterformat durch Klicken bearbeiten</a:t>
            </a:r>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a:t>Formatvorlagen des Textmasters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903649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endParaRPr lang="en-GB" sz="2000" dirty="0" err="1">
              <a:solidFill>
                <a:prstClr val="black"/>
              </a:solidFill>
              <a:latin typeface="Calibri" panose="020F0502020204030204" pitchFamily="34" charset="0"/>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902624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dirty="0"/>
              <a:t>Formatvorlage des Untertitelmasters durch Klicken bearbeiten</a:t>
            </a:r>
          </a:p>
        </p:txBody>
      </p:sp>
      <p:sp>
        <p:nvSpPr>
          <p:cNvPr id="6" name="Bildplatzhalter 5"/>
          <p:cNvSpPr>
            <a:spLocks noGrp="1"/>
          </p:cNvSpPr>
          <p:nvPr userDrawn="1">
            <p:ph type="pic" sz="quarter" idx="10"/>
          </p:nvPr>
        </p:nvSpPr>
        <p:spPr>
          <a:xfrm>
            <a:off x="0" y="765175"/>
            <a:ext cx="9144000" cy="2807841"/>
          </a:xfrm>
        </p:spPr>
        <p:txBody>
          <a:bodyPr/>
          <a:lstStyle/>
          <a:p>
            <a:r>
              <a:rPr lang="de-DE"/>
              <a:t>Bild durch Klicken auf Symbol hinzufügen</a:t>
            </a:r>
          </a:p>
        </p:txBody>
      </p:sp>
      <p:pic>
        <p:nvPicPr>
          <p:cNvPr id="16" name="Grafik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27" name="Grafik 6"/>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807301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a:t>Formatvorlage des Untertitelmasters durch Klicken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dirty="0">
                <a:solidFill>
                  <a:srgbClr val="327A86"/>
                </a:solidFill>
                <a:ea typeface="ＭＳ Ｐゴシック"/>
              </a:rPr>
              <a:t>Titel ohne Bild</a:t>
            </a:r>
          </a:p>
        </p:txBody>
      </p:sp>
      <p:sp>
        <p:nvSpPr>
          <p:cNvPr id="25" name="Textfeld 24"/>
          <p:cNvSpPr txBox="1"/>
          <p:nvPr userDrawn="1"/>
        </p:nvSpPr>
        <p:spPr>
          <a:xfrm>
            <a:off x="41764" y="6635881"/>
            <a:ext cx="4608512" cy="261610"/>
          </a:xfrm>
          <a:prstGeom prst="rect">
            <a:avLst/>
          </a:prstGeom>
          <a:noFill/>
        </p:spPr>
        <p:txBody>
          <a:bodyPr wrap="square" rtlCol="0">
            <a:spAutoFit/>
          </a:bodyPr>
          <a:lstStyle/>
          <a:p>
            <a:r>
              <a:rPr lang="de-DE" sz="1100" dirty="0">
                <a:solidFill>
                  <a:srgbClr val="FFFFFF">
                    <a:lumMod val="50000"/>
                  </a:srgbClr>
                </a:solidFill>
                <a:latin typeface="Calibri" panose="020F0502020204030204" pitchFamily="34" charset="0"/>
              </a:rPr>
              <a:t>Version vom 12.11.2016</a:t>
            </a:r>
          </a:p>
        </p:txBody>
      </p:sp>
      <p:pic>
        <p:nvPicPr>
          <p:cNvPr id="26" name="Grafik 2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31" name="Grafik 6"/>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40308316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b="0" i="0" dirty="0">
              <a:solidFill>
                <a:prstClr val="black"/>
              </a:solidFill>
              <a:latin typeface="Calibri Normal" charset="0"/>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solidFill>
                <a:prstClr val="black"/>
              </a:solidFill>
              <a:latin typeface="Calibri Normal" charset="0"/>
            </a:endParaRPr>
          </a:p>
        </p:txBody>
      </p:sp>
      <p:sp>
        <p:nvSpPr>
          <p:cNvPr id="5" name="Bildplatzhalter 4"/>
          <p:cNvSpPr>
            <a:spLocks noGrp="1"/>
          </p:cNvSpPr>
          <p:nvPr>
            <p:ph type="pic" sz="quarter" idx="10"/>
          </p:nvPr>
        </p:nvSpPr>
        <p:spPr>
          <a:xfrm>
            <a:off x="0" y="3787878"/>
            <a:ext cx="6876256" cy="2881481"/>
          </a:xfrm>
        </p:spPr>
        <p:txBody>
          <a:bodyPr/>
          <a:lstStyle/>
          <a:p>
            <a:r>
              <a:rPr lang="de-DE"/>
              <a:t>Bild durch Klicken auf Symbol hinzufügen</a:t>
            </a:r>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dirty="0">
                  <a:solidFill>
                    <a:prstClr val="black"/>
                  </a:solidFill>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endParaRPr lang="de-DE" sz="2000" dirty="0" err="1">
                  <a:solidFill>
                    <a:prstClr val="black"/>
                  </a:solidFill>
                  <a:latin typeface="Calibri" panose="020F0502020204030204" pitchFamily="34" charset="0"/>
                </a:endParaRPr>
              </a:p>
            </p:txBody>
          </p:sp>
          <p:pic>
            <p:nvPicPr>
              <p:cNvPr id="21" name="Grafik 6"/>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3501437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521097130"/>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2.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slideLayout" Target="../slideLayouts/slideLayout12.xml"/><Relationship Id="rId5" Type="http://schemas.openxmlformats.org/officeDocument/2006/relationships/slideLayout" Target="../slideLayouts/slideLayout13.xml"/><Relationship Id="rId6" Type="http://schemas.openxmlformats.org/officeDocument/2006/relationships/slideLayout" Target="../slideLayouts/slideLayout14.xml"/><Relationship Id="rId7" Type="http://schemas.openxmlformats.org/officeDocument/2006/relationships/theme" Target="../theme/theme2.xml"/><Relationship Id="rId8" Type="http://schemas.openxmlformats.org/officeDocument/2006/relationships/image" Target="../media/image1.emf"/><Relationship Id="rId9" Type="http://schemas.openxmlformats.org/officeDocument/2006/relationships/image" Target="../media/image2.png"/><Relationship Id="rId10" Type="http://schemas.openxmlformats.org/officeDocument/2006/relationships/image" Target="../media/image3.png"/><Relationship Id="rId1" Type="http://schemas.openxmlformats.org/officeDocument/2006/relationships/slideLayout" Target="../slideLayouts/slideLayout9.xml"/><Relationship Id="rId2"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0" cstate="screen">
            <a:extLst>
              <a:ext uri="{28A0092B-C50C-407E-A947-70E740481C1C}">
                <a14:useLocalDpi xmlns:a14="http://schemas.microsoft.com/office/drawing/2010/main" val="0"/>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a:lstStyle>
          <a:p>
            <a:r>
              <a:rPr lang="de-DE" dirty="0"/>
              <a:t>Erste Schritte zum Problemlösen</a:t>
            </a:r>
            <a:r>
              <a:rPr lang="de-DE" baseline="0" dirty="0"/>
              <a:t> </a:t>
            </a:r>
            <a:r>
              <a:rPr lang="de-DE" dirty="0"/>
              <a:t>| Baustein</a:t>
            </a:r>
            <a:r>
              <a:rPr lang="de-DE" baseline="0" dirty="0"/>
              <a:t> 1</a:t>
            </a:r>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6" r:id="rId2"/>
    <p:sldLayoutId id="2147483692" r:id="rId3"/>
    <p:sldLayoutId id="2147483691" r:id="rId4"/>
    <p:sldLayoutId id="2147483730" r:id="rId5"/>
    <p:sldLayoutId id="2147483719" r:id="rId6"/>
    <p:sldLayoutId id="2147483720" r:id="rId7"/>
    <p:sldLayoutId id="2147483721" r:id="rId8"/>
  </p:sldLayoutIdLst>
  <p:hf hdr="0" ftr="0" dt="0"/>
  <p:txStyles>
    <p:titleStyle>
      <a:lvl1pPr algn="l" rtl="0" eaLnBrk="1" fontAlgn="base" hangingPunct="1">
        <a:spcBef>
          <a:spcPct val="0"/>
        </a:spcBef>
        <a:spcAft>
          <a:spcPct val="0"/>
        </a:spcAft>
        <a:defRPr sz="25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1"/>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2"/>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2"/>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2"/>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1032" name="Rectangle 8"/>
          <p:cNvSpPr>
            <a:spLocks noGrp="1" noChangeArrowheads="1"/>
          </p:cNvSpPr>
          <p:nvPr>
            <p:ph type="body" idx="1"/>
          </p:nvPr>
        </p:nvSpPr>
        <p:spPr bwMode="auto">
          <a:xfrm>
            <a:off x="324000" y="1123200"/>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8" cstate="screen">
            <a:extLst>
              <a:ext uri="{28A0092B-C50C-407E-A947-70E740481C1C}">
                <a14:useLocalDpi xmlns:a14="http://schemas.microsoft.com/office/drawing/2010/main" val="0"/>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35571"/>
            <a:ext cx="6552728" cy="385160"/>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9"/>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0"/>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0"/>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0"/>
              </a:buBlip>
              <a:defRPr sz="1200">
                <a:solidFill>
                  <a:schemeClr val="tx1"/>
                </a:solidFill>
                <a:latin typeface="+mn-lt"/>
                <a:ea typeface="+mn-ea"/>
              </a:defRPr>
            </a:lvl9pPr>
          </a:lstStyle>
          <a:p>
            <a:r>
              <a:rPr lang="de-DE" dirty="0"/>
              <a:t>Zwischenfolien zur Struktur-Transparenz (für Fortbildende)</a:t>
            </a:r>
          </a:p>
        </p:txBody>
      </p:sp>
    </p:spTree>
    <p:extLst>
      <p:ext uri="{BB962C8B-B14F-4D97-AF65-F5344CB8AC3E}">
        <p14:creationId xmlns:p14="http://schemas.microsoft.com/office/powerpoint/2010/main" val="1907346416"/>
      </p:ext>
    </p:extLst>
  </p:cSld>
  <p:clrMap bg1="lt1" tx1="dk1" bg2="lt2" tx2="dk2" accent1="accent1" accent2="accent2" accent3="accent3" accent4="accent4" accent5="accent5" accent6="accent6" hlink="hlink" folHlink="folHlink"/>
  <p:sldLayoutIdLst>
    <p:sldLayoutId id="2147483704" r:id="rId1"/>
    <p:sldLayoutId id="2147483707" r:id="rId2"/>
    <p:sldLayoutId id="2147483736" r:id="rId3"/>
    <p:sldLayoutId id="2147483737" r:id="rId4"/>
    <p:sldLayoutId id="2147483738" r:id="rId5"/>
    <p:sldLayoutId id="2147483739" r:id="rId6"/>
  </p:sldLayoutIdLst>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9"/>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0"/>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0"/>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0"/>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8.jp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hyperlink" Target="http://dzlm.de/" TargetMode="External"/><Relationship Id="rId4" Type="http://schemas.openxmlformats.org/officeDocument/2006/relationships/image" Target="../media/image5.png"/><Relationship Id="rId1" Type="http://schemas.openxmlformats.org/officeDocument/2006/relationships/slideLayout" Target="../slideLayouts/slideLayout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10.xml"/><Relationship Id="rId2"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8" Type="http://schemas.openxmlformats.org/officeDocument/2006/relationships/image" Target="../media/image18.jpg"/><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4"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6.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emf"/><Relationship Id="rId5" Type="http://schemas.openxmlformats.org/officeDocument/2006/relationships/image" Target="../media/image21.emf"/><Relationship Id="rId6" Type="http://schemas.openxmlformats.org/officeDocument/2006/relationships/image" Target="../media/image22.emf"/><Relationship Id="rId7" Type="http://schemas.openxmlformats.org/officeDocument/2006/relationships/image" Target="../media/image23.png"/><Relationship Id="rId8" Type="http://schemas.openxmlformats.org/officeDocument/2006/relationships/image" Target="../media/image24.png"/><Relationship Id="rId9" Type="http://schemas.openxmlformats.org/officeDocument/2006/relationships/image" Target="../media/image25.png"/><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5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0.xml"/><Relationship Id="rId3" Type="http://schemas.openxmlformats.org/officeDocument/2006/relationships/image" Target="../media/image5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56.png"/></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 Id="rId1" Type="http://schemas.openxmlformats.org/officeDocument/2006/relationships/slideLayout" Target="../slideLayouts/slideLayout3.xml"/><Relationship Id="rId2"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6.xml"/></Relationships>
</file>

<file path=ppt/slides/_rels/slide68.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3.xml"/><Relationship Id="rId2" Type="http://schemas.openxmlformats.org/officeDocument/2006/relationships/notesSlide" Target="../notesSlides/notesSlide67.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emf"/><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jpeg"/><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8.xml"/><Relationship Id="rId3" Type="http://schemas.openxmlformats.org/officeDocument/2006/relationships/image" Target="../media/image7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33963" y="4005064"/>
            <a:ext cx="5882253" cy="1584176"/>
          </a:xfrm>
        </p:spPr>
        <p:txBody>
          <a:bodyPr/>
          <a:lstStyle/>
          <a:p>
            <a:pPr lvl="0"/>
            <a:r>
              <a:rPr lang="de-DE" sz="2800" dirty="0"/>
              <a:t>Erste Schritte zum Problemlösen</a:t>
            </a:r>
            <a:r>
              <a:rPr lang="de-DE" sz="2400" b="0" dirty="0"/>
              <a:t/>
            </a:r>
            <a:br>
              <a:rPr lang="de-DE" sz="2400" b="0" dirty="0"/>
            </a:br>
            <a:r>
              <a:rPr lang="de-DE" sz="2400" b="0" dirty="0"/>
              <a:t>Baustein 1 | Problemlöseaufgaben auswählen und umsetzen können – in allen Lernphasen</a:t>
            </a:r>
          </a:p>
        </p:txBody>
      </p:sp>
      <p:sp>
        <p:nvSpPr>
          <p:cNvPr id="3" name="Untertitel 2"/>
          <p:cNvSpPr>
            <a:spLocks noGrp="1"/>
          </p:cNvSpPr>
          <p:nvPr>
            <p:ph type="subTitle" idx="1"/>
          </p:nvPr>
        </p:nvSpPr>
        <p:spPr>
          <a:xfrm>
            <a:off x="619472" y="5805264"/>
            <a:ext cx="5896744" cy="947812"/>
          </a:xfrm>
        </p:spPr>
        <p:txBody>
          <a:bodyPr/>
          <a:lstStyle/>
          <a:p>
            <a:r>
              <a:rPr lang="de-DE" sz="1800" dirty="0"/>
              <a:t>Lars Holzäpfel &amp; Benjamin Rott</a:t>
            </a:r>
          </a:p>
        </p:txBody>
      </p:sp>
      <p:pic>
        <p:nvPicPr>
          <p:cNvPr id="9" name="Bildplatzhalter 10"/>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1589" b="12325"/>
          <a:stretch/>
        </p:blipFill>
        <p:spPr>
          <a:xfrm>
            <a:off x="0" y="766800"/>
            <a:ext cx="9144000" cy="2808000"/>
          </a:xfrm>
        </p:spPr>
      </p:pic>
    </p:spTree>
    <p:extLst>
      <p:ext uri="{BB962C8B-B14F-4D97-AF65-F5344CB8AC3E}">
        <p14:creationId xmlns:p14="http://schemas.microsoft.com/office/powerpoint/2010/main" val="1696313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500" dirty="0"/>
              <a:t>Überblick über die beiden Bausteine im Modul</a:t>
            </a:r>
          </a:p>
        </p:txBody>
      </p:sp>
      <p:graphicFrame>
        <p:nvGraphicFramePr>
          <p:cNvPr id="5" name="Diagramm 4"/>
          <p:cNvGraphicFramePr/>
          <p:nvPr>
            <p:extLst>
              <p:ext uri="{D42A27DB-BD31-4B8C-83A1-F6EECF244321}">
                <p14:modId xmlns:p14="http://schemas.microsoft.com/office/powerpoint/2010/main" val="1459402409"/>
              </p:ext>
            </p:extLst>
          </p:nvPr>
        </p:nvGraphicFramePr>
        <p:xfrm>
          <a:off x="713062" y="1462869"/>
          <a:ext cx="6379218" cy="4586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1839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1050087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a:t>
            </a:r>
            <a:r>
              <a:rPr lang="de-DE"/>
              <a:t>für Baustein 2</a:t>
            </a:r>
            <a:endParaRPr lang="de-DE" dirty="0"/>
          </a:p>
        </p:txBody>
      </p:sp>
      <p:sp>
        <p:nvSpPr>
          <p:cNvPr id="9" name="Inhaltsplatzhalter 8"/>
          <p:cNvSpPr>
            <a:spLocks noGrp="1"/>
          </p:cNvSpPr>
          <p:nvPr>
            <p:ph idx="1"/>
          </p:nvPr>
        </p:nvSpPr>
        <p:spPr>
          <a:xfrm>
            <a:off x="395536" y="1340768"/>
            <a:ext cx="8424936" cy="4536504"/>
          </a:xfrm>
        </p:spPr>
        <p:txBody>
          <a:bodyPr/>
          <a:lstStyle/>
          <a:p>
            <a:pPr marL="514350" indent="-514350">
              <a:buClr>
                <a:srgbClr val="327A86"/>
              </a:buClr>
              <a:buAutoNum type="arabicPeriod"/>
            </a:pPr>
            <a:r>
              <a:rPr lang="de-DE" dirty="0"/>
              <a:t>Austausch der Erfahrungen aus der Distanzphase</a:t>
            </a:r>
          </a:p>
          <a:p>
            <a:pPr marL="514350" indent="-514350">
              <a:buClr>
                <a:srgbClr val="327A86"/>
              </a:buClr>
              <a:buAutoNum type="arabicPeriod"/>
            </a:pPr>
            <a:r>
              <a:rPr lang="de-DE" dirty="0"/>
              <a:t>Problemlösestrategien im Überblick</a:t>
            </a:r>
          </a:p>
          <a:p>
            <a:pPr marL="514350" indent="-514350">
              <a:buClr>
                <a:srgbClr val="327A86"/>
              </a:buClr>
              <a:buAutoNum type="arabicPeriod"/>
            </a:pPr>
            <a:r>
              <a:rPr lang="de-DE" dirty="0"/>
              <a:t>Problemlösen bewerten</a:t>
            </a:r>
          </a:p>
          <a:p>
            <a:pPr marL="514350" indent="-514350">
              <a:buClr>
                <a:srgbClr val="327A86"/>
              </a:buClr>
              <a:buAutoNum type="arabicPeriod"/>
            </a:pPr>
            <a:r>
              <a:rPr lang="de-DE" dirty="0"/>
              <a:t>Weitere Überlegungen zur Umsetzung: Methoden</a:t>
            </a:r>
          </a:p>
          <a:p>
            <a:pPr marL="514350" indent="-514350">
              <a:buClr>
                <a:srgbClr val="327A86"/>
              </a:buClr>
              <a:buAutoNum type="arabicPeriod"/>
            </a:pPr>
            <a:r>
              <a:rPr lang="de-DE" dirty="0"/>
              <a:t>Ausblick: die weitere Arbeit im Kollegium</a:t>
            </a:r>
          </a:p>
        </p:txBody>
      </p:sp>
    </p:spTree>
    <p:extLst>
      <p:ext uri="{BB962C8B-B14F-4D97-AF65-F5344CB8AC3E}">
        <p14:creationId xmlns:p14="http://schemas.microsoft.com/office/powerpoint/2010/main" val="16501937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a:xfrm>
            <a:off x="395536" y="332656"/>
            <a:ext cx="8496944" cy="5616624"/>
          </a:xfrm>
        </p:spPr>
        <p:txBody>
          <a:bodyPr>
            <a:normAutofit/>
          </a:bodyPr>
          <a:lstStyle/>
          <a:p>
            <a:r>
              <a:rPr lang="de-DE" sz="2400" dirty="0"/>
              <a:t>Wählen Sie – je nachdem, welche Vorkenntnisse die Teilnehmenden Ihres Workshops </a:t>
            </a:r>
            <a:r>
              <a:rPr lang="de-DE" sz="2400" dirty="0" smtClean="0"/>
              <a:t>besitzen </a:t>
            </a:r>
            <a:r>
              <a:rPr lang="de-DE" sz="2400" dirty="0"/>
              <a:t>– </a:t>
            </a:r>
            <a:r>
              <a:rPr lang="de-DE" sz="2400" dirty="0" smtClean="0"/>
              <a:t/>
            </a:r>
            <a:br>
              <a:rPr lang="de-DE" sz="2400" dirty="0" smtClean="0"/>
            </a:br>
            <a:r>
              <a:rPr lang="de-DE" sz="2400" dirty="0" smtClean="0"/>
              <a:t>eine </a:t>
            </a:r>
            <a:r>
              <a:rPr lang="de-DE" sz="2400" dirty="0"/>
              <a:t>der Alternativen für das Einstiegsproblem aus.</a:t>
            </a:r>
            <a:br>
              <a:rPr lang="de-DE" sz="2400" dirty="0"/>
            </a:br>
            <a:r>
              <a:rPr lang="de-DE" sz="2400" dirty="0"/>
              <a:t/>
            </a:r>
            <a:br>
              <a:rPr lang="de-DE" sz="2400" dirty="0"/>
            </a:br>
            <a:r>
              <a:rPr lang="de-DE" sz="2400" dirty="0"/>
              <a:t>Die Folien für die Reflexion gelten für alle drei Alternativen.</a:t>
            </a:r>
            <a:br>
              <a:rPr lang="de-DE" sz="2400" dirty="0"/>
            </a:br>
            <a:r>
              <a:rPr lang="de-DE" sz="2400" dirty="0"/>
              <a:t/>
            </a:r>
            <a:br>
              <a:rPr lang="de-DE" sz="2400" dirty="0"/>
            </a:br>
            <a:r>
              <a:rPr lang="de-DE" sz="2400" dirty="0"/>
              <a:t>Wahlmöglichkeit:</a:t>
            </a:r>
            <a:br>
              <a:rPr lang="de-DE" sz="2400" dirty="0"/>
            </a:br>
            <a:r>
              <a:rPr lang="de-DE" sz="2400" dirty="0" smtClean="0"/>
              <a:t>- Puzzle</a:t>
            </a:r>
            <a:r>
              <a:rPr lang="de-DE" sz="2400" dirty="0"/>
              <a:t/>
            </a:r>
            <a:br>
              <a:rPr lang="de-DE" sz="2400" dirty="0"/>
            </a:br>
            <a:r>
              <a:rPr lang="de-DE" sz="2400" dirty="0" smtClean="0"/>
              <a:t>- Stuhlreihen</a:t>
            </a:r>
            <a:r>
              <a:rPr lang="de-DE" sz="2400" dirty="0"/>
              <a:t/>
            </a:r>
            <a:br>
              <a:rPr lang="de-DE" sz="2400" dirty="0"/>
            </a:br>
            <a:r>
              <a:rPr lang="de-DE" sz="2400" dirty="0" smtClean="0"/>
              <a:t>- Fahrt </a:t>
            </a:r>
            <a:r>
              <a:rPr lang="de-DE" sz="2400" dirty="0"/>
              <a:t>von A (Freiburg) nach B (Berlin)</a:t>
            </a:r>
          </a:p>
        </p:txBody>
      </p:sp>
    </p:spTree>
    <p:extLst>
      <p:ext uri="{BB962C8B-B14F-4D97-AF65-F5344CB8AC3E}">
        <p14:creationId xmlns:p14="http://schemas.microsoft.com/office/powerpoint/2010/main" val="1142672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a:xfrm>
            <a:off x="352929" y="332656"/>
            <a:ext cx="8784480" cy="5616624"/>
          </a:xfrm>
        </p:spPr>
        <p:txBody>
          <a:bodyPr>
            <a:normAutofit/>
          </a:bodyPr>
          <a:lstStyle/>
          <a:p>
            <a:r>
              <a:rPr lang="de-DE" sz="2400" dirty="0"/>
              <a:t>Es folgt das Einstiegsproblem „Puzzle“.</a:t>
            </a:r>
          </a:p>
        </p:txBody>
      </p:sp>
    </p:spTree>
    <p:extLst>
      <p:ext uri="{BB962C8B-B14F-4D97-AF65-F5344CB8AC3E}">
        <p14:creationId xmlns:p14="http://schemas.microsoft.com/office/powerpoint/2010/main" val="41334500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1268760"/>
            <a:ext cx="61926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solidFill>
                  <a:srgbClr val="327A86"/>
                </a:solidFill>
              </a:rPr>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18383860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7"/>
          </p:nvPr>
        </p:nvSpPr>
        <p:spPr/>
        <p:txBody>
          <a:bodyPr/>
          <a:lstStyle/>
          <a:p>
            <a:r>
              <a:rPr lang="de-DE" dirty="0"/>
              <a:t>Alle Problembearbeitungen werden auf zwei Ebenen </a:t>
            </a:r>
            <a:r>
              <a:rPr lang="de-DE" dirty="0" smtClean="0"/>
              <a:t>besprochen/reflektiert</a:t>
            </a:r>
            <a:r>
              <a:rPr lang="de-DE" dirty="0"/>
              <a:t>:</a:t>
            </a:r>
            <a:br>
              <a:rPr lang="de-DE" dirty="0"/>
            </a:br>
            <a:r>
              <a:rPr lang="de-DE" dirty="0"/>
              <a:t/>
            </a:r>
            <a:br>
              <a:rPr lang="de-DE" dirty="0"/>
            </a:br>
            <a:endParaRPr lang="de-DE" dirty="0"/>
          </a:p>
          <a:p>
            <a:endParaRPr lang="de-DE" dirty="0"/>
          </a:p>
        </p:txBody>
      </p:sp>
      <p:sp>
        <p:nvSpPr>
          <p:cNvPr id="2" name="Inhaltsplatzhalter 1"/>
          <p:cNvSpPr>
            <a:spLocks noGrp="1"/>
          </p:cNvSpPr>
          <p:nvPr>
            <p:ph idx="1"/>
          </p:nvPr>
        </p:nvSpPr>
        <p:spPr>
          <a:xfrm>
            <a:off x="323528" y="1658240"/>
            <a:ext cx="8424936" cy="4075016"/>
          </a:xfrm>
        </p:spPr>
        <p:txBody>
          <a:bodyPr/>
          <a:lstStyle/>
          <a:p>
            <a:r>
              <a:rPr lang="de-DE" dirty="0"/>
              <a:t>Erste Ebene: Inhaltliche Reflexion</a:t>
            </a:r>
          </a:p>
          <a:p>
            <a:pPr lvl="1"/>
            <a:r>
              <a:rPr lang="de-DE" sz="2000" dirty="0"/>
              <a:t>Klärung von (fachlichen) Fragen</a:t>
            </a:r>
          </a:p>
          <a:p>
            <a:pPr lvl="1"/>
            <a:r>
              <a:rPr lang="de-DE" sz="2000" dirty="0"/>
              <a:t>Gegenüberstellung verschiedener </a:t>
            </a:r>
            <a:r>
              <a:rPr lang="de-DE" sz="2000" dirty="0" smtClean="0"/>
              <a:t>Lösungen/Lösungsansätze</a:t>
            </a:r>
            <a:endParaRPr lang="de-DE" sz="2000" dirty="0"/>
          </a:p>
          <a:p>
            <a:pPr lvl="1"/>
            <a:r>
              <a:rPr lang="de-DE" sz="2000" dirty="0"/>
              <a:t>v</a:t>
            </a:r>
            <a:r>
              <a:rPr lang="de-DE" sz="2000" dirty="0" smtClean="0"/>
              <a:t>ollständige </a:t>
            </a:r>
            <a:r>
              <a:rPr lang="de-DE" sz="2000" dirty="0"/>
              <a:t>Lösung </a:t>
            </a:r>
            <a:r>
              <a:rPr lang="de-DE" sz="2000" dirty="0" smtClean="0"/>
              <a:t>bereitstellen</a:t>
            </a:r>
            <a:endParaRPr lang="de-DE" sz="2000" dirty="0"/>
          </a:p>
          <a:p>
            <a:r>
              <a:rPr lang="de-DE" dirty="0"/>
              <a:t>Zweite Ebene: Reflexion des Bearbeitungsprozesses</a:t>
            </a:r>
          </a:p>
          <a:p>
            <a:pPr lvl="1"/>
            <a:r>
              <a:rPr lang="de-DE" sz="2000" dirty="0"/>
              <a:t>m</a:t>
            </a:r>
            <a:r>
              <a:rPr lang="de-DE" sz="2000" dirty="0" smtClean="0"/>
              <a:t>ögliche </a:t>
            </a:r>
            <a:r>
              <a:rPr lang="de-DE" sz="2000" dirty="0"/>
              <a:t>Impulsfrage: „Welche Gedanken gingen Ihnen durch den Kopf, als Sie angefangen haben, an dem Problem zu arbeiten?“</a:t>
            </a:r>
          </a:p>
          <a:p>
            <a:pPr lvl="1"/>
            <a:r>
              <a:rPr lang="de-DE" sz="2000" dirty="0"/>
              <a:t>m</a:t>
            </a:r>
            <a:r>
              <a:rPr lang="de-DE" sz="2000" dirty="0" smtClean="0"/>
              <a:t>ögliche </a:t>
            </a:r>
            <a:r>
              <a:rPr lang="de-DE" sz="2000" dirty="0"/>
              <a:t>Impulsfrage: „Welche Hürden hatten Sie bei der Bearbeitung des Problems?“</a:t>
            </a:r>
          </a:p>
          <a:p>
            <a:pPr lvl="1"/>
            <a:r>
              <a:rPr lang="de-DE" sz="2000" dirty="0"/>
              <a:t>m</a:t>
            </a:r>
            <a:r>
              <a:rPr lang="de-DE" sz="2000" dirty="0" smtClean="0"/>
              <a:t>ögliche </a:t>
            </a:r>
            <a:r>
              <a:rPr lang="de-DE" sz="2000" dirty="0"/>
              <a:t>Impulsfrage: „Wie hat sich das angefühlt?“</a:t>
            </a:r>
          </a:p>
        </p:txBody>
      </p:sp>
    </p:spTree>
    <p:extLst>
      <p:ext uri="{BB962C8B-B14F-4D97-AF65-F5344CB8AC3E}">
        <p14:creationId xmlns:p14="http://schemas.microsoft.com/office/powerpoint/2010/main" val="22972292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684584" y="980728"/>
            <a:ext cx="9577064" cy="5324535"/>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Titel 1"/>
          <p:cNvSpPr>
            <a:spLocks noGrp="1"/>
          </p:cNvSpPr>
          <p:nvPr>
            <p:ph type="title"/>
          </p:nvPr>
        </p:nvSpPr>
        <p:spPr/>
        <p:txBody>
          <a:bodyPr/>
          <a:lstStyle/>
          <a:p>
            <a:r>
              <a:rPr lang="de-DE" dirty="0"/>
              <a:t>1. Einführung: Einstiegsproblem Puzzle</a:t>
            </a:r>
          </a:p>
        </p:txBody>
      </p:sp>
      <p:sp>
        <p:nvSpPr>
          <p:cNvPr id="5" name="Rectangle 1"/>
          <p:cNvSpPr>
            <a:spLocks noChangeArrowheads="1"/>
          </p:cNvSpPr>
          <p:nvPr/>
        </p:nvSpPr>
        <p:spPr bwMode="auto">
          <a:xfrm>
            <a:off x="5580112" y="6063099"/>
            <a:ext cx="31683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dirty="0" err="1">
                <a:ln>
                  <a:noFill/>
                </a:ln>
                <a:solidFill>
                  <a:schemeClr val="tx1"/>
                </a:solidFill>
                <a:effectLst/>
                <a:latin typeface="Arial Unicode MS" pitchFamily="34" charset="-128"/>
                <a:cs typeface="Arial" pitchFamily="34" charset="0"/>
              </a:rPr>
              <a:t>Wälti</a:t>
            </a:r>
            <a:r>
              <a:rPr kumimoji="0" lang="de-DE" altLang="de-DE" sz="1000" b="0" i="0" u="none" strike="noStrike" cap="none" normalizeH="0" baseline="0" dirty="0">
                <a:ln>
                  <a:noFill/>
                </a:ln>
                <a:solidFill>
                  <a:schemeClr val="tx1"/>
                </a:solidFill>
                <a:effectLst/>
                <a:latin typeface="Arial Unicode MS" pitchFamily="34" charset="-128"/>
                <a:cs typeface="Arial" pitchFamily="34" charset="0"/>
              </a:rPr>
              <a:t>, B. (2001): </a:t>
            </a:r>
            <a:r>
              <a:rPr kumimoji="0" lang="de-DE" altLang="de-DE" sz="1000" b="0" i="1" u="none" strike="noStrike" cap="none" normalizeH="0" baseline="0" dirty="0">
                <a:ln>
                  <a:noFill/>
                </a:ln>
                <a:solidFill>
                  <a:schemeClr val="tx1"/>
                </a:solidFill>
                <a:effectLst/>
                <a:latin typeface="Arial Unicode MS" pitchFamily="34" charset="-128"/>
                <a:cs typeface="Arial" pitchFamily="34" charset="0"/>
              </a:rPr>
              <a:t>Problemlösen macht Schule</a:t>
            </a:r>
            <a:r>
              <a:rPr kumimoji="0" lang="de-DE" altLang="de-DE" sz="1000" b="0" i="0" u="none" strike="noStrike" cap="none" normalizeH="0" baseline="0" dirty="0">
                <a:ln>
                  <a:noFill/>
                </a:ln>
                <a:solidFill>
                  <a:schemeClr val="tx1"/>
                </a:solidFill>
                <a:effectLst/>
                <a:latin typeface="Arial Unicode MS" pitchFamily="34" charset="-128"/>
                <a:cs typeface="Arial" pitchFamily="34" charset="0"/>
              </a:rPr>
              <a:t>, S.70</a:t>
            </a:r>
            <a:r>
              <a:rPr kumimoji="0" lang="de-DE" altLang="de-DE" sz="600" b="0" i="0" u="none" strike="noStrike" cap="none" normalizeH="0" baseline="0" dirty="0">
                <a:ln>
                  <a:noFill/>
                </a:ln>
                <a:solidFill>
                  <a:schemeClr val="tx1"/>
                </a:solidFill>
                <a:effectLst/>
                <a:latin typeface="Arial" pitchFamily="34" charset="0"/>
                <a:cs typeface="Arial" pitchFamily="34" charset="0"/>
              </a:rPr>
              <a:t> </a:t>
            </a:r>
            <a:endParaRPr kumimoji="0" lang="de-DE" altLang="de-DE" sz="1800" b="0" i="0" u="none" strike="noStrike" cap="none" normalizeH="0" baseline="0" dirty="0">
              <a:ln>
                <a:noFill/>
              </a:ln>
              <a:solidFill>
                <a:schemeClr val="tx1"/>
              </a:solidFill>
              <a:effectLst/>
              <a:latin typeface="Arial" pitchFamily="34" charset="0"/>
              <a:cs typeface="Arial" pitchFamily="34" charset="0"/>
            </a:endParaRPr>
          </a:p>
        </p:txBody>
      </p:sp>
      <p:sp>
        <p:nvSpPr>
          <p:cNvPr id="6" name="Textfeld 5"/>
          <p:cNvSpPr txBox="1"/>
          <p:nvPr/>
        </p:nvSpPr>
        <p:spPr>
          <a:xfrm>
            <a:off x="323528" y="1052736"/>
            <a:ext cx="8352928" cy="1569660"/>
          </a:xfrm>
          <a:prstGeom prst="rect">
            <a:avLst/>
          </a:prstGeom>
          <a:noFill/>
        </p:spPr>
        <p:txBody>
          <a:bodyPr wrap="square" rtlCol="0">
            <a:spAutoFit/>
          </a:bodyPr>
          <a:lstStyle/>
          <a:p>
            <a:r>
              <a:rPr lang="de-DE" dirty="0">
                <a:latin typeface="Calibri" charset="0"/>
                <a:ea typeface="Calibri" charset="0"/>
                <a:cs typeface="Calibri" charset="0"/>
              </a:rPr>
              <a:t>Im abgebildeten Puzzle gehören mehr Teile zum Rahmen, </a:t>
            </a:r>
            <a:r>
              <a:rPr lang="de-DE" dirty="0" smtClean="0">
                <a:latin typeface="Calibri" charset="0"/>
                <a:ea typeface="Calibri" charset="0"/>
                <a:cs typeface="Calibri" charset="0"/>
              </a:rPr>
              <a:t/>
            </a:r>
            <a:br>
              <a:rPr lang="de-DE" dirty="0" smtClean="0">
                <a:latin typeface="Calibri" charset="0"/>
                <a:ea typeface="Calibri" charset="0"/>
                <a:cs typeface="Calibri" charset="0"/>
              </a:rPr>
            </a:br>
            <a:r>
              <a:rPr lang="de-DE" dirty="0" smtClean="0">
                <a:latin typeface="Calibri" charset="0"/>
                <a:ea typeface="Calibri" charset="0"/>
                <a:cs typeface="Calibri" charset="0"/>
              </a:rPr>
              <a:t>als </a:t>
            </a:r>
            <a:r>
              <a:rPr lang="de-DE" dirty="0">
                <a:latin typeface="Calibri" charset="0"/>
                <a:ea typeface="Calibri" charset="0"/>
                <a:cs typeface="Calibri" charset="0"/>
              </a:rPr>
              <a:t>zum Inneren. </a:t>
            </a:r>
          </a:p>
          <a:p>
            <a:r>
              <a:rPr lang="de-DE" dirty="0">
                <a:latin typeface="Calibri" charset="0"/>
                <a:ea typeface="Calibri" charset="0"/>
                <a:cs typeface="Calibri" charset="0"/>
              </a:rPr>
              <a:t>Es gibt zwei Puzzlegrößen, bei denen die Anzahl gleich ist. Welche?</a:t>
            </a:r>
          </a:p>
        </p:txBody>
      </p:sp>
      <p:pic>
        <p:nvPicPr>
          <p:cNvPr id="2051" name="Picture 3" descr="C:\Lars\Lehrerfortbildungen &amp; Workshops &amp; Tagungen\Lehrerfortbildungen\Problemlösen mit Benjamin\DSC_679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9712" y="2681188"/>
            <a:ext cx="5486400" cy="334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6740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468560" y="980728"/>
            <a:ext cx="7704856" cy="648072"/>
          </a:xfrm>
          <a:prstGeom prst="rect">
            <a:avLst/>
          </a:prstGeom>
          <a:solidFill>
            <a:srgbClr val="327A86">
              <a:alpha val="24706"/>
            </a:srgbClr>
          </a:solidFill>
          <a:ln>
            <a:noFill/>
          </a:ln>
        </p:spPr>
        <p:txBody>
          <a:bodyPr wrap="square">
            <a:no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Titel 1"/>
          <p:cNvSpPr>
            <a:spLocks noGrp="1"/>
          </p:cNvSpPr>
          <p:nvPr>
            <p:ph type="title"/>
          </p:nvPr>
        </p:nvSpPr>
        <p:spPr/>
        <p:txBody>
          <a:bodyPr/>
          <a:lstStyle/>
          <a:p>
            <a:r>
              <a:rPr lang="de-DE" dirty="0"/>
              <a:t>Ein Blick ins Klassenzimmer …</a:t>
            </a:r>
          </a:p>
        </p:txBody>
      </p:sp>
      <p:sp>
        <p:nvSpPr>
          <p:cNvPr id="5" name="Inhaltsplatzhalter 4"/>
          <p:cNvSpPr>
            <a:spLocks noGrp="1"/>
          </p:cNvSpPr>
          <p:nvPr>
            <p:ph idx="1"/>
          </p:nvPr>
        </p:nvSpPr>
        <p:spPr/>
        <p:txBody>
          <a:bodyPr/>
          <a:lstStyle/>
          <a:p>
            <a:r>
              <a:rPr lang="de-DE" b="1" dirty="0"/>
              <a:t>Wie bearbeiten Schülerinnen und Schüler das Puzzleproblem?</a:t>
            </a:r>
          </a:p>
          <a:p>
            <a:endParaRPr lang="de-DE" dirty="0"/>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1800" y="1916832"/>
            <a:ext cx="5852160" cy="3901440"/>
          </a:xfrm>
          <a:prstGeom prst="rect">
            <a:avLst/>
          </a:prstGeom>
        </p:spPr>
      </p:pic>
      <p:sp>
        <p:nvSpPr>
          <p:cNvPr id="4" name="Textfeld 3"/>
          <p:cNvSpPr txBox="1"/>
          <p:nvPr/>
        </p:nvSpPr>
        <p:spPr>
          <a:xfrm>
            <a:off x="2771800" y="5803722"/>
            <a:ext cx="5904656" cy="523220"/>
          </a:xfrm>
          <a:prstGeom prst="rect">
            <a:avLst/>
          </a:prstGeom>
          <a:noFill/>
        </p:spPr>
        <p:txBody>
          <a:bodyPr wrap="square" rtlCol="0">
            <a:spAutoFit/>
          </a:bodyPr>
          <a:lstStyle/>
          <a:p>
            <a:pPr marL="15875" algn="r">
              <a:spcBef>
                <a:spcPts val="400"/>
              </a:spcBef>
            </a:pPr>
            <a:r>
              <a:rPr lang="de-DE" sz="1400" dirty="0" smtClean="0">
                <a:latin typeface="Calibri"/>
                <a:cs typeface="Calibri"/>
              </a:rPr>
              <a:t>Quelle: </a:t>
            </a:r>
            <a:r>
              <a:rPr lang="de-DE" sz="1400" dirty="0" err="1" smtClean="0">
                <a:latin typeface="Calibri"/>
                <a:cs typeface="Calibri"/>
              </a:rPr>
              <a:t>coyot</a:t>
            </a:r>
            <a:r>
              <a:rPr lang="de-DE" sz="1400" dirty="0" smtClean="0">
                <a:latin typeface="Calibri"/>
                <a:cs typeface="Calibri"/>
              </a:rPr>
              <a:t>, </a:t>
            </a:r>
            <a:r>
              <a:rPr lang="de-DE" sz="1400" dirty="0" err="1" smtClean="0">
                <a:latin typeface="Calibri"/>
                <a:cs typeface="Calibri"/>
              </a:rPr>
              <a:t>pixabay.com</a:t>
            </a:r>
            <a:r>
              <a:rPr lang="de-DE" sz="1400" dirty="0" smtClean="0">
                <a:latin typeface="Calibri"/>
                <a:cs typeface="Calibri"/>
              </a:rPr>
              <a:t>/de/schule-zeichnen-zeichnung-bildung-1974369/</a:t>
            </a:r>
            <a:br>
              <a:rPr lang="de-DE" sz="1400" dirty="0" smtClean="0">
                <a:latin typeface="Calibri"/>
                <a:cs typeface="Calibri"/>
              </a:rPr>
            </a:br>
            <a:r>
              <a:rPr lang="de-DE" sz="1400" dirty="0" smtClean="0">
                <a:latin typeface="Calibri"/>
                <a:cs typeface="Calibri"/>
              </a:rPr>
              <a:t>CC0-Lizenz</a:t>
            </a:r>
            <a:endParaRPr lang="de-DE" sz="1400" dirty="0">
              <a:latin typeface="Calibri"/>
              <a:cs typeface="Calibri"/>
            </a:endParaRPr>
          </a:p>
        </p:txBody>
      </p:sp>
    </p:spTree>
    <p:extLst>
      <p:ext uri="{BB962C8B-B14F-4D97-AF65-F5344CB8AC3E}">
        <p14:creationId xmlns:p14="http://schemas.microsoft.com/office/powerpoint/2010/main" val="1792197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p:nvPr/>
        </p:nvPicPr>
        <p:blipFill>
          <a:blip r:embed="rId3">
            <a:extLst>
              <a:ext uri="{28A0092B-C50C-407E-A947-70E740481C1C}">
                <a14:useLocalDpi xmlns:a14="http://schemas.microsoft.com/office/drawing/2010/main" val="0"/>
              </a:ext>
            </a:extLst>
          </a:blip>
          <a:stretch>
            <a:fillRect/>
          </a:stretch>
        </p:blipFill>
        <p:spPr>
          <a:xfrm>
            <a:off x="683568" y="421407"/>
            <a:ext cx="5629275" cy="4257675"/>
          </a:xfrm>
          <a:prstGeom prst="rect">
            <a:avLst/>
          </a:prstGeom>
        </p:spPr>
      </p:pic>
      <p:pic>
        <p:nvPicPr>
          <p:cNvPr id="5" name="Grafik 4"/>
          <p:cNvPicPr/>
          <p:nvPr/>
        </p:nvPicPr>
        <p:blipFill>
          <a:blip r:embed="rId4">
            <a:extLst>
              <a:ext uri="{28A0092B-C50C-407E-A947-70E740481C1C}">
                <a14:useLocalDpi xmlns:a14="http://schemas.microsoft.com/office/drawing/2010/main" val="0"/>
              </a:ext>
            </a:extLst>
          </a:blip>
          <a:stretch>
            <a:fillRect/>
          </a:stretch>
        </p:blipFill>
        <p:spPr>
          <a:xfrm>
            <a:off x="899592" y="4813895"/>
            <a:ext cx="5221213" cy="1999481"/>
          </a:xfrm>
          <a:prstGeom prst="rect">
            <a:avLst/>
          </a:prstGeom>
        </p:spPr>
      </p:pic>
      <p:sp>
        <p:nvSpPr>
          <p:cNvPr id="6" name="Textfeld 5"/>
          <p:cNvSpPr txBox="1"/>
          <p:nvPr/>
        </p:nvSpPr>
        <p:spPr>
          <a:xfrm>
            <a:off x="6588224" y="2492896"/>
            <a:ext cx="2520280" cy="1569660"/>
          </a:xfrm>
          <a:prstGeom prst="rect">
            <a:avLst/>
          </a:prstGeom>
          <a:noFill/>
        </p:spPr>
        <p:txBody>
          <a:bodyPr wrap="square" rtlCol="0">
            <a:spAutoFit/>
          </a:bodyPr>
          <a:lstStyle/>
          <a:p>
            <a:r>
              <a:rPr lang="de-DE" dirty="0"/>
              <a:t>Schülerlösungen aus den Klassenstufen </a:t>
            </a:r>
          </a:p>
          <a:p>
            <a:r>
              <a:rPr lang="de-DE" dirty="0"/>
              <a:t>6 bis </a:t>
            </a:r>
            <a:r>
              <a:rPr lang="de-DE" dirty="0" smtClean="0"/>
              <a:t>8</a:t>
            </a:r>
            <a:endParaRPr lang="de-DE" dirty="0"/>
          </a:p>
        </p:txBody>
      </p:sp>
    </p:spTree>
    <p:extLst>
      <p:ext uri="{BB962C8B-B14F-4D97-AF65-F5344CB8AC3E}">
        <p14:creationId xmlns:p14="http://schemas.microsoft.com/office/powerpoint/2010/main" val="2565662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b="1" dirty="0">
                <a:solidFill>
                  <a:schemeClr val="accent2"/>
                </a:solidFill>
              </a:rPr>
              <a:t>Diese Folie gehört mit zum Material und darf nicht entfernt werden.</a:t>
            </a:r>
          </a:p>
        </p:txBody>
      </p:sp>
      <p:sp>
        <p:nvSpPr>
          <p:cNvPr id="5" name="Titel 4"/>
          <p:cNvSpPr>
            <a:spLocks noGrp="1"/>
          </p:cNvSpPr>
          <p:nvPr>
            <p:ph type="title"/>
          </p:nvPr>
        </p:nvSpPr>
        <p:spPr/>
        <p:txBody>
          <a:bodyPr>
            <a:normAutofit/>
          </a:bodyPr>
          <a:lstStyle/>
          <a:p>
            <a:r>
              <a:rPr lang="de-DE" dirty="0"/>
              <a:t>Hinweise zu den Lizenzbedingungen</a:t>
            </a:r>
          </a:p>
        </p:txBody>
      </p:sp>
      <p:sp>
        <p:nvSpPr>
          <p:cNvPr id="13" name="Inhaltsplatzhalter 2"/>
          <p:cNvSpPr>
            <a:spLocks noGrp="1"/>
          </p:cNvSpPr>
          <p:nvPr>
            <p:ph idx="1"/>
          </p:nvPr>
        </p:nvSpPr>
        <p:spPr/>
        <p:txBody>
          <a:bodyPr>
            <a:normAutofit lnSpcReduction="10000"/>
          </a:bodyPr>
          <a:lstStyle/>
          <a:p>
            <a:r>
              <a:rPr lang="de-DE" dirty="0"/>
              <a:t>Dieses Material wurde von Lars Holzäpfel und Benjamin Rott für das Deutsche Zentrum für Lehrerbildung Mathematik (DZLM) konzipiert und kann, soweit nicht anderweitig gekennzeichnet, unter der </a:t>
            </a:r>
            <a:r>
              <a:rPr lang="de-DE" dirty="0">
                <a:solidFill>
                  <a:schemeClr val="accent1"/>
                </a:solidFill>
              </a:rPr>
              <a:t>Creative Commons Lizenz BY-SA: Namensnennung – Weitergabe unter gleichen Bedingungen 4.0 International </a:t>
            </a:r>
            <a:r>
              <a:rPr lang="de-DE" dirty="0"/>
              <a:t>weiterverwendet werden.</a:t>
            </a:r>
          </a:p>
          <a:p>
            <a:r>
              <a:rPr lang="de-DE" dirty="0"/>
              <a:t>Das bedeutet insbesondere: Alle Folien und Materialien können für Zwecke der Aus- und Fortbildung gerne genutzt werden – unter der Voraussetzung, dass immer die Quellenhinweise aufgeführt bleiben. </a:t>
            </a:r>
          </a:p>
          <a:p>
            <a:r>
              <a:rPr lang="de-DE" dirty="0"/>
              <a:t>Dieses Material verwendet Erfahrungen und Material aus Forschung, Entwicklung und Fortbildungen zum Thema Problemlösen, die in Zusammenarbeit mit Timo </a:t>
            </a:r>
            <a:r>
              <a:rPr lang="de-DE" dirty="0" err="1"/>
              <a:t>Leuders</a:t>
            </a:r>
            <a:r>
              <a:rPr lang="de-DE" dirty="0"/>
              <a:t> und Martin Lacher gesammelt bzw. erstellt wurden.</a:t>
            </a:r>
          </a:p>
          <a:p>
            <a:r>
              <a:rPr lang="de-DE" dirty="0"/>
              <a:t>Bildnachweise und Zitatquellen finden sich auf den jeweiligen Folien bzw. Zusatzmaterialien.</a:t>
            </a:r>
          </a:p>
          <a:p>
            <a:r>
              <a:rPr lang="de-DE" dirty="0"/>
              <a:t>Weitere Hinweise und Informationen zum DZLM finden Sie unter </a:t>
            </a:r>
            <a:r>
              <a:rPr lang="de-DE" dirty="0">
                <a:hlinkClick r:id="rId3"/>
              </a:rPr>
              <a:t>dzlm.de</a:t>
            </a:r>
            <a:r>
              <a:rPr lang="de-DE" dirty="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14" name="Bild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8850" y="548680"/>
            <a:ext cx="1091622" cy="393700"/>
          </a:xfrm>
          <a:prstGeom prst="rect">
            <a:avLst/>
          </a:prstGeom>
        </p:spPr>
      </p:pic>
      <p:sp>
        <p:nvSpPr>
          <p:cNvPr id="2" name="Textfeld 1"/>
          <p:cNvSpPr txBox="1"/>
          <p:nvPr/>
        </p:nvSpPr>
        <p:spPr>
          <a:xfrm>
            <a:off x="3275856" y="0"/>
            <a:ext cx="5866557" cy="307777"/>
          </a:xfrm>
          <a:prstGeom prst="rect">
            <a:avLst/>
          </a:prstGeom>
          <a:solidFill>
            <a:schemeClr val="accent3"/>
          </a:solidFill>
        </p:spPr>
        <p:txBody>
          <a:bodyPr wrap="square" rtlCol="0">
            <a:spAutoFit/>
          </a:bodyPr>
          <a:lstStyle/>
          <a:p>
            <a:endParaRPr lang="de-DE" sz="1400" dirty="0">
              <a:latin typeface="Calibri" panose="020F0502020204030204" pitchFamily="34" charset="0"/>
            </a:endParaRPr>
          </a:p>
        </p:txBody>
      </p:sp>
    </p:spTree>
    <p:extLst>
      <p:ext uri="{BB962C8B-B14F-4D97-AF65-F5344CB8AC3E}">
        <p14:creationId xmlns:p14="http://schemas.microsoft.com/office/powerpoint/2010/main" val="1685373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1. Einführung: Einstiegsproblem Puzzle</a:t>
            </a:r>
          </a:p>
        </p:txBody>
      </p:sp>
      <p:pic>
        <p:nvPicPr>
          <p:cNvPr id="4" name="Grafik 3"/>
          <p:cNvPicPr/>
          <p:nvPr/>
        </p:nvPicPr>
        <p:blipFill>
          <a:blip r:embed="rId3">
            <a:extLst>
              <a:ext uri="{28A0092B-C50C-407E-A947-70E740481C1C}">
                <a14:useLocalDpi xmlns:a14="http://schemas.microsoft.com/office/drawing/2010/main" val="0"/>
              </a:ext>
            </a:extLst>
          </a:blip>
          <a:stretch>
            <a:fillRect/>
          </a:stretch>
        </p:blipFill>
        <p:spPr>
          <a:xfrm>
            <a:off x="1547664" y="1268760"/>
            <a:ext cx="6264696" cy="4680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1902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1. Einführung: Einstiegsproblem Puzzle</a:t>
            </a:r>
          </a:p>
        </p:txBody>
      </p:sp>
      <p:pic>
        <p:nvPicPr>
          <p:cNvPr id="4" name="Grafik 3"/>
          <p:cNvPicPr/>
          <p:nvPr/>
        </p:nvPicPr>
        <p:blipFill>
          <a:blip r:embed="rId3">
            <a:extLst>
              <a:ext uri="{28A0092B-C50C-407E-A947-70E740481C1C}">
                <a14:useLocalDpi xmlns:a14="http://schemas.microsoft.com/office/drawing/2010/main" val="0"/>
              </a:ext>
            </a:extLst>
          </a:blip>
          <a:stretch>
            <a:fillRect/>
          </a:stretch>
        </p:blipFill>
        <p:spPr>
          <a:xfrm>
            <a:off x="1331641" y="1029673"/>
            <a:ext cx="6480720" cy="2759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Grafik 4"/>
          <p:cNvPicPr/>
          <p:nvPr/>
        </p:nvPicPr>
        <p:blipFill>
          <a:blip r:embed="rId4">
            <a:extLst>
              <a:ext uri="{28A0092B-C50C-407E-A947-70E740481C1C}">
                <a14:useLocalDpi xmlns:a14="http://schemas.microsoft.com/office/drawing/2010/main" val="0"/>
              </a:ext>
            </a:extLst>
          </a:blip>
          <a:stretch>
            <a:fillRect/>
          </a:stretch>
        </p:blipFill>
        <p:spPr>
          <a:xfrm>
            <a:off x="1331641" y="4296727"/>
            <a:ext cx="6480719" cy="19405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47106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1. Einführung: Einstiegsproblem Puzzle</a:t>
            </a:r>
          </a:p>
        </p:txBody>
      </p:sp>
      <p:pic>
        <p:nvPicPr>
          <p:cNvPr id="2050" name="Picture 2"/>
          <p:cNvPicPr>
            <a:picLocks noGrp="1" noChangeAspect="1" noChangeArrowheads="1"/>
          </p:cNvPicPr>
          <p:nvPr>
            <p:ph idx="4294967295"/>
          </p:nvPr>
        </p:nvPicPr>
        <p:blipFill rotWithShape="1">
          <a:blip r:embed="rId3">
            <a:extLst>
              <a:ext uri="{28A0092B-C50C-407E-A947-70E740481C1C}">
                <a14:useLocalDpi xmlns:a14="http://schemas.microsoft.com/office/drawing/2010/main" val="0"/>
              </a:ext>
            </a:extLst>
          </a:blip>
          <a:stretch/>
        </p:blipFill>
        <p:spPr bwMode="auto">
          <a:xfrm>
            <a:off x="0" y="1125538"/>
            <a:ext cx="7199313" cy="53990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5652120" y="2079381"/>
            <a:ext cx="2555776" cy="1938992"/>
          </a:xfrm>
          <a:prstGeom prst="rect">
            <a:avLst/>
          </a:prstGeom>
          <a:solidFill>
            <a:schemeClr val="bg1"/>
          </a:solidFill>
        </p:spPr>
        <p:txBody>
          <a:bodyPr wrap="square" rtlCol="0">
            <a:spAutoFit/>
          </a:bodyPr>
          <a:lstStyle/>
          <a:p>
            <a:r>
              <a:rPr lang="de-DE" sz="2400" b="1" dirty="0"/>
              <a:t>Lösungen:</a:t>
            </a:r>
          </a:p>
          <a:p>
            <a:endParaRPr lang="de-DE" sz="2400" b="1" dirty="0"/>
          </a:p>
          <a:p>
            <a:r>
              <a:rPr lang="de-DE" sz="2400" b="1" dirty="0"/>
              <a:t>6 x 8 </a:t>
            </a:r>
            <a:r>
              <a:rPr lang="de-DE" sz="2400" b="1" dirty="0">
                <a:sym typeface="Wingdings" panose="05000000000000000000" pitchFamily="2" charset="2"/>
              </a:rPr>
              <a:t> 48 Teile</a:t>
            </a:r>
            <a:endParaRPr lang="de-DE" sz="2400" b="1" dirty="0"/>
          </a:p>
          <a:p>
            <a:endParaRPr lang="de-DE" sz="2400" b="1" dirty="0"/>
          </a:p>
          <a:p>
            <a:r>
              <a:rPr lang="de-DE" sz="2400" b="1" dirty="0"/>
              <a:t>5 x 12 </a:t>
            </a:r>
            <a:r>
              <a:rPr lang="de-DE" sz="2400" b="1" dirty="0">
                <a:sym typeface="Wingdings" panose="05000000000000000000" pitchFamily="2" charset="2"/>
              </a:rPr>
              <a:t> </a:t>
            </a:r>
            <a:r>
              <a:rPr lang="de-DE" sz="2400" b="1" dirty="0"/>
              <a:t>60 Teile</a:t>
            </a:r>
          </a:p>
        </p:txBody>
      </p:sp>
    </p:spTree>
    <p:extLst>
      <p:ext uri="{BB962C8B-B14F-4D97-AF65-F5344CB8AC3E}">
        <p14:creationId xmlns:p14="http://schemas.microsoft.com/office/powerpoint/2010/main" val="33850835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a:xfrm>
            <a:off x="324000" y="2650107"/>
            <a:ext cx="8568480" cy="490861"/>
          </a:xfrm>
        </p:spPr>
        <p:txBody>
          <a:bodyPr>
            <a:normAutofit/>
          </a:bodyPr>
          <a:lstStyle/>
          <a:p>
            <a:r>
              <a:rPr lang="de-DE" sz="2400" dirty="0"/>
              <a:t>Es folgt das Einstiegsproblem „Stuhlreihen“.</a:t>
            </a:r>
          </a:p>
        </p:txBody>
      </p:sp>
    </p:spTree>
    <p:extLst>
      <p:ext uri="{BB962C8B-B14F-4D97-AF65-F5344CB8AC3E}">
        <p14:creationId xmlns:p14="http://schemas.microsoft.com/office/powerpoint/2010/main" val="5753421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684584" y="961862"/>
            <a:ext cx="9433048" cy="5324535"/>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sp>
        <p:nvSpPr>
          <p:cNvPr id="3" name="Rechteck 2"/>
          <p:cNvSpPr/>
          <p:nvPr/>
        </p:nvSpPr>
        <p:spPr>
          <a:xfrm>
            <a:off x="323528" y="971616"/>
            <a:ext cx="7886700" cy="1631216"/>
          </a:xfrm>
          <a:prstGeom prst="rect">
            <a:avLst/>
          </a:prstGeom>
        </p:spPr>
        <p:txBody>
          <a:bodyPr wrap="square">
            <a:spAutoFit/>
          </a:bodyPr>
          <a:lstStyle/>
          <a:p>
            <a:r>
              <a:rPr lang="de-DE" dirty="0">
                <a:latin typeface="Calibri" charset="0"/>
                <a:ea typeface="Calibri" charset="0"/>
                <a:cs typeface="Calibri" charset="0"/>
              </a:rPr>
              <a:t>Die 75 Stühle im Medienraum sollen für eine Kinovorstellung „auf Lücke“ aufgestellt werden. In jeder Reihe steht dann ein Stuhl mehr als in der Reihe davor. Wie kann die Aufstellung aussehen?</a:t>
            </a:r>
          </a:p>
        </p:txBody>
      </p:sp>
      <p:pic>
        <p:nvPicPr>
          <p:cNvPr id="1026" name="Picture 2" descr="C:\Lars\Lehrerfortbildungen &amp; Workshops &amp; Tagungen\Lehrerfortbildungen\Problemlösen mit Benjamin\DZLM-Modul\DSC_224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2636912"/>
            <a:ext cx="5486400" cy="3617913"/>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p:cNvSpPr txBox="1"/>
          <p:nvPr/>
        </p:nvSpPr>
        <p:spPr>
          <a:xfrm>
            <a:off x="6300192" y="6286397"/>
            <a:ext cx="2448272" cy="261610"/>
          </a:xfrm>
          <a:prstGeom prst="rect">
            <a:avLst/>
          </a:prstGeom>
          <a:noFill/>
        </p:spPr>
        <p:txBody>
          <a:bodyPr wrap="square" rtlCol="0">
            <a:spAutoFit/>
          </a:bodyPr>
          <a:lstStyle/>
          <a:p>
            <a:pPr algn="r"/>
            <a:r>
              <a:rPr lang="de-DE" sz="1050" dirty="0">
                <a:latin typeface="Calibri" panose="020F0502020204030204" pitchFamily="34" charset="0"/>
              </a:rPr>
              <a:t>Foto: Lars Holzäpfel</a:t>
            </a:r>
          </a:p>
        </p:txBody>
      </p:sp>
    </p:spTree>
    <p:extLst>
      <p:ext uri="{BB962C8B-B14F-4D97-AF65-F5344CB8AC3E}">
        <p14:creationId xmlns:p14="http://schemas.microsoft.com/office/powerpoint/2010/main" val="2296172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3087927"/>
            <a:ext cx="4313321" cy="382193"/>
          </a:xfrm>
          <a:prstGeom prst="rect">
            <a:avLst/>
          </a:prstGeom>
          <a:noFill/>
          <a:ln w="9525">
            <a:noFill/>
            <a:miter lim="800000"/>
            <a:headEnd/>
            <a:tailEnd/>
          </a:ln>
          <a:effectLst/>
        </p:spPr>
      </p:pic>
      <p:pic>
        <p:nvPicPr>
          <p:cNvPr id="17"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44249" y="3612601"/>
            <a:ext cx="4144928" cy="380518"/>
          </a:xfrm>
          <a:prstGeom prst="rect">
            <a:avLst/>
          </a:prstGeom>
          <a:noFill/>
          <a:ln w="9525">
            <a:noFill/>
            <a:miter lim="800000"/>
            <a:headEnd/>
            <a:tailEnd/>
          </a:ln>
          <a:effectLst/>
        </p:spPr>
      </p:pic>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rot="21126922">
            <a:off x="378687" y="2514868"/>
            <a:ext cx="2950500" cy="2162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sp>
        <p:nvSpPr>
          <p:cNvPr id="19" name="Textfeld 18"/>
          <p:cNvSpPr txBox="1"/>
          <p:nvPr/>
        </p:nvSpPr>
        <p:spPr>
          <a:xfrm>
            <a:off x="323528" y="1148551"/>
            <a:ext cx="8568952" cy="1200329"/>
          </a:xfrm>
          <a:prstGeom prst="rect">
            <a:avLst/>
          </a:prstGeom>
          <a:noFill/>
        </p:spPr>
        <p:txBody>
          <a:bodyPr wrap="square" rtlCol="0">
            <a:spAutoFit/>
          </a:bodyPr>
          <a:lstStyle/>
          <a:p>
            <a:r>
              <a:rPr lang="de-DE" dirty="0">
                <a:latin typeface="Calibri" charset="0"/>
                <a:ea typeface="Calibri" charset="0"/>
                <a:cs typeface="Calibri" charset="0"/>
              </a:rPr>
              <a:t>Problemlösestrategien auswählen und anwenden (z. B. Beispiele untersuchen, Darstellung wechseln, Hilfsgrößen bestimmen, Vorwärts- oder Rückwärtsarbeiten, eine Skizze anfertigen …)</a:t>
            </a:r>
          </a:p>
        </p:txBody>
      </p:sp>
      <p:graphicFrame>
        <p:nvGraphicFramePr>
          <p:cNvPr id="4" name="Tabelle 3"/>
          <p:cNvGraphicFramePr>
            <a:graphicFrameLocks noGrp="1"/>
          </p:cNvGraphicFramePr>
          <p:nvPr>
            <p:extLst>
              <p:ext uri="{D42A27DB-BD31-4B8C-83A1-F6EECF244321}">
                <p14:modId xmlns:p14="http://schemas.microsoft.com/office/powerpoint/2010/main" val="4146169629"/>
              </p:ext>
            </p:extLst>
          </p:nvPr>
        </p:nvGraphicFramePr>
        <p:xfrm>
          <a:off x="227856" y="4783217"/>
          <a:ext cx="8736630" cy="1854200"/>
        </p:xfrm>
        <a:graphic>
          <a:graphicData uri="http://schemas.openxmlformats.org/drawingml/2006/table">
            <a:tbl>
              <a:tblPr firstRow="1" bandRow="1">
                <a:tableStyleId>{5C22544A-7EE6-4342-B048-85BDC9FD1C3A}</a:tableStyleId>
              </a:tblPr>
              <a:tblGrid>
                <a:gridCol w="1747326">
                  <a:extLst>
                    <a:ext uri="{9D8B030D-6E8A-4147-A177-3AD203B41FA5}">
                      <a16:colId xmlns="" xmlns:a16="http://schemas.microsoft.com/office/drawing/2014/main" val="20000"/>
                    </a:ext>
                  </a:extLst>
                </a:gridCol>
                <a:gridCol w="1747326">
                  <a:extLst>
                    <a:ext uri="{9D8B030D-6E8A-4147-A177-3AD203B41FA5}">
                      <a16:colId xmlns="" xmlns:a16="http://schemas.microsoft.com/office/drawing/2014/main" val="20001"/>
                    </a:ext>
                  </a:extLst>
                </a:gridCol>
                <a:gridCol w="1747326">
                  <a:extLst>
                    <a:ext uri="{9D8B030D-6E8A-4147-A177-3AD203B41FA5}">
                      <a16:colId xmlns="" xmlns:a16="http://schemas.microsoft.com/office/drawing/2014/main" val="20002"/>
                    </a:ext>
                  </a:extLst>
                </a:gridCol>
                <a:gridCol w="1747326">
                  <a:extLst>
                    <a:ext uri="{9D8B030D-6E8A-4147-A177-3AD203B41FA5}">
                      <a16:colId xmlns="" xmlns:a16="http://schemas.microsoft.com/office/drawing/2014/main" val="20003"/>
                    </a:ext>
                  </a:extLst>
                </a:gridCol>
                <a:gridCol w="1747326">
                  <a:extLst>
                    <a:ext uri="{9D8B030D-6E8A-4147-A177-3AD203B41FA5}">
                      <a16:colId xmlns="" xmlns:a16="http://schemas.microsoft.com/office/drawing/2014/main" val="20004"/>
                    </a:ext>
                  </a:extLst>
                </a:gridCol>
              </a:tblGrid>
              <a:tr h="370840">
                <a:tc>
                  <a:txBody>
                    <a:bodyPr/>
                    <a:lstStyle/>
                    <a:p>
                      <a:pPr algn="ctr"/>
                      <a:r>
                        <a:rPr lang="de-DE" dirty="0"/>
                        <a:t>in der 1. Reihe</a:t>
                      </a:r>
                    </a:p>
                  </a:txBody>
                  <a:tcPr/>
                </a:tc>
                <a:tc>
                  <a:txBody>
                    <a:bodyPr/>
                    <a:lstStyle/>
                    <a:p>
                      <a:pPr algn="ctr"/>
                      <a:r>
                        <a:rPr lang="de-DE" dirty="0"/>
                        <a:t>bei</a:t>
                      </a:r>
                      <a:r>
                        <a:rPr lang="de-DE" baseline="0" dirty="0"/>
                        <a:t> 5 Reihen</a:t>
                      </a:r>
                      <a:endParaRPr lang="de-DE" dirty="0"/>
                    </a:p>
                  </a:txBody>
                  <a:tcPr/>
                </a:tc>
                <a:tc>
                  <a:txBody>
                    <a:bodyPr/>
                    <a:lstStyle/>
                    <a:p>
                      <a:pPr algn="ctr"/>
                      <a:r>
                        <a:rPr lang="de-DE" dirty="0"/>
                        <a:t>bei 6 Reihen</a:t>
                      </a:r>
                    </a:p>
                  </a:txBody>
                  <a:tcPr/>
                </a:tc>
                <a:tc>
                  <a:txBody>
                    <a:bodyPr/>
                    <a:lstStyle/>
                    <a:p>
                      <a:pPr algn="ctr"/>
                      <a:r>
                        <a:rPr lang="de-DE" dirty="0"/>
                        <a:t>bei 7 Reihen </a:t>
                      </a:r>
                    </a:p>
                  </a:txBody>
                  <a:tcPr/>
                </a:tc>
                <a:tc>
                  <a:txBody>
                    <a:bodyPr/>
                    <a:lstStyle/>
                    <a:p>
                      <a:pPr algn="ctr"/>
                      <a:r>
                        <a:rPr lang="de-DE" dirty="0"/>
                        <a:t>bei 8 Reihen</a:t>
                      </a:r>
                    </a:p>
                  </a:txBody>
                  <a:tcPr/>
                </a:tc>
                <a:extLst>
                  <a:ext uri="{0D108BD9-81ED-4DB2-BD59-A6C34878D82A}">
                    <a16:rowId xmlns="" xmlns:a16="http://schemas.microsoft.com/office/drawing/2014/main" val="10000"/>
                  </a:ext>
                </a:extLst>
              </a:tr>
              <a:tr h="370840">
                <a:tc>
                  <a:txBody>
                    <a:bodyPr/>
                    <a:lstStyle/>
                    <a:p>
                      <a:pPr algn="ctr"/>
                      <a:r>
                        <a:rPr lang="de-DE" dirty="0"/>
                        <a:t>6</a:t>
                      </a:r>
                    </a:p>
                  </a:txBody>
                  <a:tcPr>
                    <a:solidFill>
                      <a:schemeClr val="bg1">
                        <a:lumMod val="85000"/>
                      </a:schemeClr>
                    </a:solidFill>
                  </a:tcPr>
                </a:tc>
                <a:tc>
                  <a:txBody>
                    <a:bodyPr/>
                    <a:lstStyle/>
                    <a:p>
                      <a:pPr algn="ctr"/>
                      <a:r>
                        <a:rPr lang="de-DE" dirty="0"/>
                        <a:t>40</a:t>
                      </a:r>
                    </a:p>
                  </a:txBody>
                  <a:tcPr>
                    <a:solidFill>
                      <a:schemeClr val="bg1">
                        <a:lumMod val="95000"/>
                      </a:schemeClr>
                    </a:solidFill>
                  </a:tcPr>
                </a:tc>
                <a:tc>
                  <a:txBody>
                    <a:bodyPr/>
                    <a:lstStyle/>
                    <a:p>
                      <a:pPr algn="ctr"/>
                      <a:r>
                        <a:rPr lang="de-DE" dirty="0"/>
                        <a:t>51</a:t>
                      </a:r>
                    </a:p>
                  </a:txBody>
                  <a:tcPr>
                    <a:solidFill>
                      <a:schemeClr val="bg1">
                        <a:lumMod val="85000"/>
                      </a:schemeClr>
                    </a:solidFill>
                  </a:tcPr>
                </a:tc>
                <a:tc>
                  <a:txBody>
                    <a:bodyPr/>
                    <a:lstStyle/>
                    <a:p>
                      <a:pPr algn="ctr"/>
                      <a:r>
                        <a:rPr lang="de-DE" dirty="0"/>
                        <a:t>63</a:t>
                      </a:r>
                    </a:p>
                  </a:txBody>
                  <a:tcPr>
                    <a:solidFill>
                      <a:schemeClr val="bg1">
                        <a:lumMod val="95000"/>
                      </a:schemeClr>
                    </a:solidFill>
                  </a:tcPr>
                </a:tc>
                <a:tc>
                  <a:txBody>
                    <a:bodyPr/>
                    <a:lstStyle/>
                    <a:p>
                      <a:pPr algn="ctr"/>
                      <a:r>
                        <a:rPr lang="de-DE" dirty="0"/>
                        <a:t>76</a:t>
                      </a:r>
                    </a:p>
                  </a:txBody>
                  <a:tcPr>
                    <a:solidFill>
                      <a:schemeClr val="bg1">
                        <a:lumMod val="85000"/>
                      </a:schemeClr>
                    </a:solidFill>
                  </a:tcPr>
                </a:tc>
                <a:extLst>
                  <a:ext uri="{0D108BD9-81ED-4DB2-BD59-A6C34878D82A}">
                    <a16:rowId xmlns="" xmlns:a16="http://schemas.microsoft.com/office/drawing/2014/main" val="10001"/>
                  </a:ext>
                </a:extLst>
              </a:tr>
              <a:tr h="370840">
                <a:tc>
                  <a:txBody>
                    <a:bodyPr/>
                    <a:lstStyle/>
                    <a:p>
                      <a:pPr algn="ctr"/>
                      <a:r>
                        <a:rPr lang="de-DE" dirty="0"/>
                        <a:t>7</a:t>
                      </a:r>
                    </a:p>
                  </a:txBody>
                  <a:tcPr>
                    <a:solidFill>
                      <a:schemeClr val="bg1">
                        <a:lumMod val="85000"/>
                      </a:schemeClr>
                    </a:solidFill>
                  </a:tcPr>
                </a:tc>
                <a:tc>
                  <a:txBody>
                    <a:bodyPr/>
                    <a:lstStyle/>
                    <a:p>
                      <a:pPr algn="ctr"/>
                      <a:r>
                        <a:rPr lang="de-DE" dirty="0"/>
                        <a:t>45</a:t>
                      </a:r>
                    </a:p>
                  </a:txBody>
                  <a:tcPr>
                    <a:solidFill>
                      <a:schemeClr val="bg1">
                        <a:lumMod val="95000"/>
                      </a:schemeClr>
                    </a:solidFill>
                  </a:tcPr>
                </a:tc>
                <a:tc>
                  <a:txBody>
                    <a:bodyPr/>
                    <a:lstStyle/>
                    <a:p>
                      <a:pPr algn="ctr"/>
                      <a:r>
                        <a:rPr lang="de-DE" dirty="0"/>
                        <a:t>57</a:t>
                      </a:r>
                    </a:p>
                  </a:txBody>
                  <a:tcPr>
                    <a:solidFill>
                      <a:schemeClr val="bg1">
                        <a:lumMod val="85000"/>
                      </a:schemeClr>
                    </a:solidFill>
                  </a:tcPr>
                </a:tc>
                <a:tc>
                  <a:txBody>
                    <a:bodyPr/>
                    <a:lstStyle/>
                    <a:p>
                      <a:pPr algn="ctr"/>
                      <a:r>
                        <a:rPr lang="de-DE" dirty="0"/>
                        <a:t>70</a:t>
                      </a:r>
                    </a:p>
                  </a:txBody>
                  <a:tcPr>
                    <a:solidFill>
                      <a:schemeClr val="bg1">
                        <a:lumMod val="95000"/>
                      </a:schemeClr>
                    </a:solidFill>
                  </a:tcPr>
                </a:tc>
                <a:tc>
                  <a:txBody>
                    <a:bodyPr/>
                    <a:lstStyle/>
                    <a:p>
                      <a:pPr algn="ctr"/>
                      <a:r>
                        <a:rPr lang="de-DE" dirty="0"/>
                        <a:t>84</a:t>
                      </a:r>
                    </a:p>
                  </a:txBody>
                  <a:tcPr>
                    <a:solidFill>
                      <a:schemeClr val="bg1">
                        <a:lumMod val="85000"/>
                      </a:schemeClr>
                    </a:solidFill>
                  </a:tcPr>
                </a:tc>
                <a:extLst>
                  <a:ext uri="{0D108BD9-81ED-4DB2-BD59-A6C34878D82A}">
                    <a16:rowId xmlns="" xmlns:a16="http://schemas.microsoft.com/office/drawing/2014/main" val="10002"/>
                  </a:ext>
                </a:extLst>
              </a:tr>
              <a:tr h="370840">
                <a:tc>
                  <a:txBody>
                    <a:bodyPr/>
                    <a:lstStyle/>
                    <a:p>
                      <a:pPr algn="ctr"/>
                      <a:r>
                        <a:rPr lang="de-DE" dirty="0"/>
                        <a:t>8</a:t>
                      </a:r>
                    </a:p>
                  </a:txBody>
                  <a:tcPr>
                    <a:solidFill>
                      <a:schemeClr val="bg1">
                        <a:lumMod val="85000"/>
                      </a:schemeClr>
                    </a:solidFill>
                  </a:tcPr>
                </a:tc>
                <a:tc>
                  <a:txBody>
                    <a:bodyPr/>
                    <a:lstStyle/>
                    <a:p>
                      <a:pPr algn="ctr"/>
                      <a:r>
                        <a:rPr lang="de-DE" dirty="0"/>
                        <a:t>50</a:t>
                      </a:r>
                    </a:p>
                  </a:txBody>
                  <a:tcPr>
                    <a:solidFill>
                      <a:schemeClr val="bg1">
                        <a:lumMod val="95000"/>
                      </a:schemeClr>
                    </a:solidFill>
                  </a:tcPr>
                </a:tc>
                <a:tc>
                  <a:txBody>
                    <a:bodyPr/>
                    <a:lstStyle/>
                    <a:p>
                      <a:pPr algn="ctr"/>
                      <a:r>
                        <a:rPr lang="de-DE" dirty="0"/>
                        <a:t>63</a:t>
                      </a:r>
                    </a:p>
                  </a:txBody>
                  <a:tcPr>
                    <a:solidFill>
                      <a:schemeClr val="bg1">
                        <a:lumMod val="85000"/>
                      </a:schemeClr>
                    </a:solidFill>
                  </a:tcPr>
                </a:tc>
                <a:tc>
                  <a:txBody>
                    <a:bodyPr/>
                    <a:lstStyle/>
                    <a:p>
                      <a:pPr algn="ctr"/>
                      <a:r>
                        <a:rPr lang="de-DE" dirty="0"/>
                        <a:t>77</a:t>
                      </a:r>
                    </a:p>
                  </a:txBody>
                  <a:tcPr>
                    <a:solidFill>
                      <a:schemeClr val="bg1">
                        <a:lumMod val="95000"/>
                      </a:schemeClr>
                    </a:solidFill>
                  </a:tcPr>
                </a:tc>
                <a:tc>
                  <a:txBody>
                    <a:bodyPr/>
                    <a:lstStyle/>
                    <a:p>
                      <a:pPr algn="ctr"/>
                      <a:r>
                        <a:rPr lang="de-DE" dirty="0"/>
                        <a:t>92</a:t>
                      </a:r>
                    </a:p>
                  </a:txBody>
                  <a:tcPr>
                    <a:solidFill>
                      <a:schemeClr val="bg1">
                        <a:lumMod val="85000"/>
                      </a:schemeClr>
                    </a:solidFill>
                  </a:tcPr>
                </a:tc>
                <a:extLst>
                  <a:ext uri="{0D108BD9-81ED-4DB2-BD59-A6C34878D82A}">
                    <a16:rowId xmlns="" xmlns:a16="http://schemas.microsoft.com/office/drawing/2014/main" val="10003"/>
                  </a:ext>
                </a:extLst>
              </a:tr>
              <a:tr h="370840">
                <a:tc>
                  <a:txBody>
                    <a:bodyPr/>
                    <a:lstStyle/>
                    <a:p>
                      <a:pPr algn="ctr"/>
                      <a:r>
                        <a:rPr lang="de-DE" dirty="0"/>
                        <a:t>9</a:t>
                      </a:r>
                    </a:p>
                  </a:txBody>
                  <a:tcPr>
                    <a:solidFill>
                      <a:schemeClr val="bg1">
                        <a:lumMod val="85000"/>
                      </a:schemeClr>
                    </a:solidFill>
                  </a:tcPr>
                </a:tc>
                <a:tc>
                  <a:txBody>
                    <a:bodyPr/>
                    <a:lstStyle/>
                    <a:p>
                      <a:pPr algn="ctr"/>
                      <a:r>
                        <a:rPr lang="de-DE" dirty="0"/>
                        <a:t>55</a:t>
                      </a:r>
                    </a:p>
                  </a:txBody>
                  <a:tcPr>
                    <a:solidFill>
                      <a:schemeClr val="bg1">
                        <a:lumMod val="95000"/>
                      </a:schemeClr>
                    </a:solidFill>
                  </a:tcPr>
                </a:tc>
                <a:tc>
                  <a:txBody>
                    <a:bodyPr/>
                    <a:lstStyle/>
                    <a:p>
                      <a:pPr algn="ctr"/>
                      <a:r>
                        <a:rPr lang="de-DE" dirty="0"/>
                        <a:t>69</a:t>
                      </a:r>
                    </a:p>
                  </a:txBody>
                  <a:tcPr>
                    <a:solidFill>
                      <a:schemeClr val="bg1">
                        <a:lumMod val="85000"/>
                      </a:schemeClr>
                    </a:solidFill>
                  </a:tcPr>
                </a:tc>
                <a:tc>
                  <a:txBody>
                    <a:bodyPr/>
                    <a:lstStyle/>
                    <a:p>
                      <a:pPr algn="ctr"/>
                      <a:r>
                        <a:rPr lang="de-DE" dirty="0"/>
                        <a:t>84</a:t>
                      </a:r>
                    </a:p>
                  </a:txBody>
                  <a:tcPr>
                    <a:solidFill>
                      <a:schemeClr val="bg1">
                        <a:lumMod val="95000"/>
                      </a:schemeClr>
                    </a:solidFill>
                  </a:tcPr>
                </a:tc>
                <a:tc>
                  <a:txBody>
                    <a:bodyPr/>
                    <a:lstStyle/>
                    <a:p>
                      <a:pPr algn="ctr"/>
                      <a:r>
                        <a:rPr lang="de-DE" dirty="0"/>
                        <a:t>100</a:t>
                      </a:r>
                    </a:p>
                  </a:txBody>
                  <a:tcPr>
                    <a:solidFill>
                      <a:schemeClr val="bg1">
                        <a:lumMod val="85000"/>
                      </a:schemeClr>
                    </a:solidFill>
                  </a:tcPr>
                </a:tc>
                <a:extLst>
                  <a:ext uri="{0D108BD9-81ED-4DB2-BD59-A6C34878D82A}">
                    <a16:rowId xmlns="" xmlns:a16="http://schemas.microsoft.com/office/drawing/2014/main" val="10004"/>
                  </a:ext>
                </a:extLst>
              </a:tr>
            </a:tbl>
          </a:graphicData>
        </a:graphic>
      </p:graphicFrame>
      <p:sp>
        <p:nvSpPr>
          <p:cNvPr id="5" name="Nach links gekrümmter Pfeil 4"/>
          <p:cNvSpPr/>
          <p:nvPr/>
        </p:nvSpPr>
        <p:spPr bwMode="auto">
          <a:xfrm>
            <a:off x="4860032" y="5301207"/>
            <a:ext cx="504056" cy="540323"/>
          </a:xfrm>
          <a:prstGeom prst="curvedLeftArrow">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000" i="0" u="none" strike="noStrike" normalizeH="0" baseline="0" dirty="0">
                <a:ln w="0"/>
                <a:solidFill>
                  <a:schemeClr val="tx1"/>
                </a:solidFill>
                <a:effectLst>
                  <a:outerShdw blurRad="38100" dist="19050" dir="2700000" algn="tl" rotWithShape="0">
                    <a:schemeClr val="dk1">
                      <a:alpha val="40000"/>
                    </a:schemeClr>
                  </a:outerShdw>
                </a:effectLst>
                <a:latin typeface="Calibri" panose="020F0502020204030204" pitchFamily="34" charset="0"/>
              </a:rPr>
              <a:t>+6</a:t>
            </a:r>
          </a:p>
        </p:txBody>
      </p:sp>
    </p:spTree>
    <p:extLst>
      <p:ext uri="{BB962C8B-B14F-4D97-AF65-F5344CB8AC3E}">
        <p14:creationId xmlns:p14="http://schemas.microsoft.com/office/powerpoint/2010/main" val="3256473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pic>
        <p:nvPicPr>
          <p:cNvPr id="8"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4566" y="488842"/>
            <a:ext cx="1697732" cy="3554148"/>
          </a:xfrm>
          <a:prstGeom prst="rect">
            <a:avLst/>
          </a:prstGeom>
          <a:noFill/>
          <a:ln w="9525">
            <a:noFill/>
            <a:miter lim="800000"/>
            <a:headEnd/>
            <a:tailEnd/>
          </a:ln>
          <a:effectLst/>
        </p:spPr>
      </p:pic>
      <p:sp>
        <p:nvSpPr>
          <p:cNvPr id="9" name="Textfeld 8"/>
          <p:cNvSpPr txBox="1"/>
          <p:nvPr/>
        </p:nvSpPr>
        <p:spPr>
          <a:xfrm>
            <a:off x="413416" y="1078026"/>
            <a:ext cx="6606856" cy="830997"/>
          </a:xfrm>
          <a:prstGeom prst="rect">
            <a:avLst/>
          </a:prstGeom>
          <a:solidFill>
            <a:schemeClr val="bg1">
              <a:lumMod val="85000"/>
            </a:schemeClr>
          </a:solidFill>
        </p:spPr>
        <p:txBody>
          <a:bodyPr wrap="square" rtlCol="0">
            <a:spAutoFit/>
          </a:bodyPr>
          <a:lstStyle/>
          <a:p>
            <a:r>
              <a:rPr lang="de-DE" dirty="0">
                <a:latin typeface="Calibri" charset="0"/>
                <a:ea typeface="Calibri" charset="0"/>
                <a:cs typeface="Calibri" charset="0"/>
              </a:rPr>
              <a:t>Problemlösestrategien auswählen und anwenden (z. B. Muster erkennen und nutzen…)</a:t>
            </a:r>
          </a:p>
        </p:txBody>
      </p:sp>
      <p:sp>
        <p:nvSpPr>
          <p:cNvPr id="10" name="Rechteck 9"/>
          <p:cNvSpPr/>
          <p:nvPr/>
        </p:nvSpPr>
        <p:spPr>
          <a:xfrm>
            <a:off x="750752" y="2636912"/>
            <a:ext cx="1296144" cy="3416320"/>
          </a:xfrm>
          <a:prstGeom prst="rect">
            <a:avLst/>
          </a:prstGeom>
        </p:spPr>
        <p:txBody>
          <a:bodyPr wrap="square">
            <a:spAutoFit/>
          </a:bodyPr>
          <a:lstStyle/>
          <a:p>
            <a:r>
              <a:rPr lang="de-DE" dirty="0"/>
              <a:t>1 ∙ 75</a:t>
            </a:r>
          </a:p>
          <a:p>
            <a:endParaRPr lang="de-DE" dirty="0"/>
          </a:p>
          <a:p>
            <a:r>
              <a:rPr lang="de-DE" dirty="0"/>
              <a:t>3 ∙ 25</a:t>
            </a:r>
            <a:endParaRPr lang="de-DE" b="1" dirty="0"/>
          </a:p>
          <a:p>
            <a:endParaRPr lang="de-DE" dirty="0"/>
          </a:p>
          <a:p>
            <a:r>
              <a:rPr lang="de-DE" dirty="0"/>
              <a:t>5 ∙ 15 </a:t>
            </a:r>
          </a:p>
          <a:p>
            <a:endParaRPr lang="de-DE" dirty="0"/>
          </a:p>
          <a:p>
            <a:r>
              <a:rPr lang="de-DE" dirty="0"/>
              <a:t>15 ∙ 5</a:t>
            </a:r>
          </a:p>
          <a:p>
            <a:endParaRPr lang="de-DE" dirty="0"/>
          </a:p>
          <a:p>
            <a:r>
              <a:rPr lang="de-DE" dirty="0"/>
              <a:t>25 ∙ 3</a:t>
            </a:r>
          </a:p>
        </p:txBody>
      </p:sp>
      <p:sp>
        <p:nvSpPr>
          <p:cNvPr id="11" name="Rechteck 10"/>
          <p:cNvSpPr/>
          <p:nvPr/>
        </p:nvSpPr>
        <p:spPr>
          <a:xfrm>
            <a:off x="107504" y="2636912"/>
            <a:ext cx="587020" cy="369332"/>
          </a:xfrm>
          <a:prstGeom prst="rect">
            <a:avLst/>
          </a:prstGeom>
        </p:spPr>
        <p:txBody>
          <a:bodyPr wrap="none">
            <a:spAutoFit/>
          </a:bodyPr>
          <a:lstStyle/>
          <a:p>
            <a:r>
              <a:rPr lang="de-DE" dirty="0"/>
              <a:t>75 =</a:t>
            </a:r>
          </a:p>
        </p:txBody>
      </p:sp>
      <p:sp>
        <p:nvSpPr>
          <p:cNvPr id="12" name="Rechteck 11"/>
          <p:cNvSpPr/>
          <p:nvPr/>
        </p:nvSpPr>
        <p:spPr>
          <a:xfrm>
            <a:off x="1855092" y="3382479"/>
            <a:ext cx="6618041" cy="1154162"/>
          </a:xfrm>
          <a:prstGeom prst="rect">
            <a:avLst/>
          </a:prstGeom>
        </p:spPr>
        <p:txBody>
          <a:bodyPr wrap="square">
            <a:spAutoFit/>
          </a:bodyPr>
          <a:lstStyle/>
          <a:p>
            <a:r>
              <a:rPr lang="de-DE" sz="2000" dirty="0"/>
              <a:t>= 25 + 25 + 25      =      </a:t>
            </a:r>
            <a:r>
              <a:rPr lang="de-DE" sz="2000" b="1" dirty="0"/>
              <a:t>24 + 25 + 26</a:t>
            </a:r>
          </a:p>
          <a:p>
            <a:endParaRPr lang="de-DE" sz="900" dirty="0"/>
          </a:p>
          <a:p>
            <a:endParaRPr lang="de-DE" sz="2000" dirty="0"/>
          </a:p>
          <a:p>
            <a:r>
              <a:rPr lang="de-DE" sz="2000" dirty="0"/>
              <a:t>= 15 + 15 + 15 + 15 + 15      =      </a:t>
            </a:r>
            <a:r>
              <a:rPr lang="de-DE" sz="2000" b="1" dirty="0"/>
              <a:t>13 + 14 + 15 + 16 + 17</a:t>
            </a:r>
          </a:p>
        </p:txBody>
      </p:sp>
      <p:sp>
        <p:nvSpPr>
          <p:cNvPr id="13" name="Bogen 12"/>
          <p:cNvSpPr/>
          <p:nvPr/>
        </p:nvSpPr>
        <p:spPr>
          <a:xfrm>
            <a:off x="4716016" y="3231361"/>
            <a:ext cx="1152128" cy="317951"/>
          </a:xfrm>
          <a:prstGeom prst="arc">
            <a:avLst>
              <a:gd name="adj1" fmla="val 10644708"/>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14" name="Bogen 13"/>
          <p:cNvSpPr/>
          <p:nvPr/>
        </p:nvSpPr>
        <p:spPr>
          <a:xfrm rot="10800000">
            <a:off x="6459118" y="4287834"/>
            <a:ext cx="1188032" cy="293293"/>
          </a:xfrm>
          <a:prstGeom prst="arc">
            <a:avLst>
              <a:gd name="adj1" fmla="val 10711813"/>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
        <p:nvSpPr>
          <p:cNvPr id="20" name="Bogen 19"/>
          <p:cNvSpPr/>
          <p:nvPr/>
        </p:nvSpPr>
        <p:spPr>
          <a:xfrm rot="10800000">
            <a:off x="5940153" y="4300359"/>
            <a:ext cx="2247157" cy="424784"/>
          </a:xfrm>
          <a:prstGeom prst="arc">
            <a:avLst>
              <a:gd name="adj1" fmla="val 10786902"/>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dirty="0"/>
          </a:p>
        </p:txBody>
      </p:sp>
    </p:spTree>
    <p:extLst>
      <p:ext uri="{BB962C8B-B14F-4D97-AF65-F5344CB8AC3E}">
        <p14:creationId xmlns:p14="http://schemas.microsoft.com/office/powerpoint/2010/main" val="3585460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pic>
        <p:nvPicPr>
          <p:cNvPr id="8"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24566" y="488842"/>
            <a:ext cx="1697732" cy="3554148"/>
          </a:xfrm>
          <a:prstGeom prst="rect">
            <a:avLst/>
          </a:prstGeom>
          <a:noFill/>
          <a:ln w="9525">
            <a:noFill/>
            <a:miter lim="800000"/>
            <a:headEnd/>
            <a:tailEnd/>
          </a:ln>
          <a:effectLst/>
        </p:spPr>
      </p:pic>
      <p:sp>
        <p:nvSpPr>
          <p:cNvPr id="10" name="Rechteck 9"/>
          <p:cNvSpPr/>
          <p:nvPr/>
        </p:nvSpPr>
        <p:spPr>
          <a:xfrm>
            <a:off x="750752" y="2646204"/>
            <a:ext cx="1296144" cy="3416320"/>
          </a:xfrm>
          <a:prstGeom prst="rect">
            <a:avLst/>
          </a:prstGeom>
        </p:spPr>
        <p:txBody>
          <a:bodyPr wrap="square">
            <a:spAutoFit/>
          </a:bodyPr>
          <a:lstStyle/>
          <a:p>
            <a:r>
              <a:rPr lang="de-DE" dirty="0"/>
              <a:t>1 ∙ 75</a:t>
            </a:r>
          </a:p>
          <a:p>
            <a:endParaRPr lang="de-DE" dirty="0"/>
          </a:p>
          <a:p>
            <a:r>
              <a:rPr lang="de-DE" dirty="0"/>
              <a:t>3 ∙ 25</a:t>
            </a:r>
            <a:endParaRPr lang="de-DE" b="1" dirty="0"/>
          </a:p>
          <a:p>
            <a:endParaRPr lang="de-DE" dirty="0"/>
          </a:p>
          <a:p>
            <a:r>
              <a:rPr lang="de-DE" dirty="0"/>
              <a:t>5 ∙ 15 </a:t>
            </a:r>
          </a:p>
          <a:p>
            <a:endParaRPr lang="de-DE" dirty="0"/>
          </a:p>
          <a:p>
            <a:r>
              <a:rPr lang="de-DE" dirty="0"/>
              <a:t>15 ∙ 5</a:t>
            </a:r>
          </a:p>
          <a:p>
            <a:endParaRPr lang="de-DE" dirty="0"/>
          </a:p>
          <a:p>
            <a:r>
              <a:rPr lang="de-DE" dirty="0"/>
              <a:t>25 ∙ 3</a:t>
            </a:r>
          </a:p>
        </p:txBody>
      </p:sp>
      <p:sp>
        <p:nvSpPr>
          <p:cNvPr id="11" name="Rechteck 10"/>
          <p:cNvSpPr/>
          <p:nvPr/>
        </p:nvSpPr>
        <p:spPr>
          <a:xfrm>
            <a:off x="107504" y="2636912"/>
            <a:ext cx="587020" cy="369332"/>
          </a:xfrm>
          <a:prstGeom prst="rect">
            <a:avLst/>
          </a:prstGeom>
        </p:spPr>
        <p:txBody>
          <a:bodyPr wrap="none">
            <a:spAutoFit/>
          </a:bodyPr>
          <a:lstStyle/>
          <a:p>
            <a:r>
              <a:rPr lang="de-DE" dirty="0"/>
              <a:t>75 =</a:t>
            </a:r>
          </a:p>
        </p:txBody>
      </p:sp>
      <p:sp>
        <p:nvSpPr>
          <p:cNvPr id="15" name="Rechteck 14"/>
          <p:cNvSpPr/>
          <p:nvPr/>
        </p:nvSpPr>
        <p:spPr>
          <a:xfrm>
            <a:off x="1855092" y="4819218"/>
            <a:ext cx="7181404" cy="1200329"/>
          </a:xfrm>
          <a:prstGeom prst="rect">
            <a:avLst/>
          </a:prstGeom>
        </p:spPr>
        <p:txBody>
          <a:bodyPr wrap="square">
            <a:spAutoFit/>
          </a:bodyPr>
          <a:lstStyle/>
          <a:p>
            <a:r>
              <a:rPr lang="de-DE" sz="2000" dirty="0"/>
              <a:t>= </a:t>
            </a:r>
            <a:r>
              <a:rPr lang="de-DE" sz="2000" dirty="0">
                <a:solidFill>
                  <a:schemeClr val="bg1">
                    <a:lumMod val="65000"/>
                  </a:schemeClr>
                </a:solidFill>
              </a:rPr>
              <a:t>-2 + -1 + 0 + 1 + 2 +</a:t>
            </a:r>
            <a:r>
              <a:rPr lang="de-DE" sz="2000" dirty="0"/>
              <a:t> </a:t>
            </a:r>
            <a:r>
              <a:rPr lang="de-DE" sz="2000" b="1" dirty="0"/>
              <a:t>3 + 4 + 5 + 6 + 7 + 8 + 9 + 10 + 11 + 12</a:t>
            </a:r>
          </a:p>
          <a:p>
            <a:endParaRPr lang="de-DE" sz="1600" dirty="0"/>
          </a:p>
          <a:p>
            <a:endParaRPr lang="de-DE" sz="1600" dirty="0"/>
          </a:p>
          <a:p>
            <a:r>
              <a:rPr lang="de-DE" sz="2000" dirty="0"/>
              <a:t>= </a:t>
            </a:r>
            <a:r>
              <a:rPr lang="de-DE" sz="2000" dirty="0">
                <a:solidFill>
                  <a:schemeClr val="bg1">
                    <a:lumMod val="65000"/>
                  </a:schemeClr>
                </a:solidFill>
              </a:rPr>
              <a:t>-9 + -8 + … + 8 + 9 +</a:t>
            </a:r>
            <a:r>
              <a:rPr lang="de-DE" sz="2000" dirty="0"/>
              <a:t> </a:t>
            </a:r>
            <a:r>
              <a:rPr lang="de-DE" sz="2000" b="1" dirty="0"/>
              <a:t>10 + 11 + 12 + 13 + 14 + 15</a:t>
            </a:r>
          </a:p>
        </p:txBody>
      </p:sp>
      <p:sp>
        <p:nvSpPr>
          <p:cNvPr id="16" name="Rechteck 15"/>
          <p:cNvSpPr/>
          <p:nvPr/>
        </p:nvSpPr>
        <p:spPr>
          <a:xfrm>
            <a:off x="3800937" y="2597231"/>
            <a:ext cx="2082621" cy="461665"/>
          </a:xfrm>
          <a:prstGeom prst="rect">
            <a:avLst/>
          </a:prstGeom>
        </p:spPr>
        <p:txBody>
          <a:bodyPr wrap="none">
            <a:spAutoFit/>
          </a:bodyPr>
          <a:lstStyle/>
          <a:p>
            <a:r>
              <a:rPr lang="de-DE" b="1" dirty="0"/>
              <a:t>75  =  37 + 38</a:t>
            </a:r>
            <a:endParaRPr lang="de-DE" dirty="0"/>
          </a:p>
        </p:txBody>
      </p:sp>
      <p:sp>
        <p:nvSpPr>
          <p:cNvPr id="4" name="Geschweifte Klammer links 3"/>
          <p:cNvSpPr/>
          <p:nvPr/>
        </p:nvSpPr>
        <p:spPr bwMode="auto">
          <a:xfrm rot="5400000">
            <a:off x="5271282" y="1270028"/>
            <a:ext cx="425082" cy="6673299"/>
          </a:xfrm>
          <a:prstGeom prst="leftBrace">
            <a:avLst>
              <a:gd name="adj1" fmla="val 54510"/>
              <a:gd name="adj2" fmla="val 5123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2" name="Geschweifte Klammer links 11"/>
          <p:cNvSpPr/>
          <p:nvPr/>
        </p:nvSpPr>
        <p:spPr bwMode="auto">
          <a:xfrm rot="16200000">
            <a:off x="4781261" y="3298546"/>
            <a:ext cx="469021" cy="5737196"/>
          </a:xfrm>
          <a:prstGeom prst="leftBrace">
            <a:avLst>
              <a:gd name="adj1" fmla="val 54510"/>
              <a:gd name="adj2" fmla="val 5123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5" name="Textfeld 4"/>
          <p:cNvSpPr txBox="1"/>
          <p:nvPr/>
        </p:nvSpPr>
        <p:spPr>
          <a:xfrm>
            <a:off x="4410104" y="3932470"/>
            <a:ext cx="2376264" cy="461665"/>
          </a:xfrm>
          <a:prstGeom prst="rect">
            <a:avLst/>
          </a:prstGeom>
          <a:noFill/>
        </p:spPr>
        <p:txBody>
          <a:bodyPr wrap="square" rtlCol="0">
            <a:spAutoFit/>
          </a:bodyPr>
          <a:lstStyle/>
          <a:p>
            <a:pPr marL="342900" indent="-342900">
              <a:spcBef>
                <a:spcPts val="400"/>
              </a:spcBef>
            </a:pPr>
            <a:r>
              <a:rPr lang="de-DE" dirty="0">
                <a:latin typeface="Calibri"/>
                <a:cs typeface="Calibri"/>
              </a:rPr>
              <a:t>15 Summanden</a:t>
            </a:r>
          </a:p>
        </p:txBody>
      </p:sp>
      <p:sp>
        <p:nvSpPr>
          <p:cNvPr id="13" name="Textfeld 12"/>
          <p:cNvSpPr txBox="1"/>
          <p:nvPr/>
        </p:nvSpPr>
        <p:spPr>
          <a:xfrm>
            <a:off x="4067944" y="6334110"/>
            <a:ext cx="2376264" cy="461665"/>
          </a:xfrm>
          <a:prstGeom prst="rect">
            <a:avLst/>
          </a:prstGeom>
          <a:noFill/>
        </p:spPr>
        <p:txBody>
          <a:bodyPr wrap="square" rtlCol="0">
            <a:spAutoFit/>
          </a:bodyPr>
          <a:lstStyle/>
          <a:p>
            <a:pPr marL="342900" indent="-342900">
              <a:spcBef>
                <a:spcPts val="400"/>
              </a:spcBef>
            </a:pPr>
            <a:r>
              <a:rPr lang="de-DE" dirty="0">
                <a:latin typeface="Calibri"/>
                <a:cs typeface="Calibri"/>
              </a:rPr>
              <a:t>25 Summanden</a:t>
            </a:r>
          </a:p>
        </p:txBody>
      </p:sp>
      <p:sp>
        <p:nvSpPr>
          <p:cNvPr id="14" name="Textfeld 13"/>
          <p:cNvSpPr txBox="1"/>
          <p:nvPr/>
        </p:nvSpPr>
        <p:spPr>
          <a:xfrm>
            <a:off x="413416" y="1078026"/>
            <a:ext cx="6606856" cy="830997"/>
          </a:xfrm>
          <a:prstGeom prst="rect">
            <a:avLst/>
          </a:prstGeom>
          <a:solidFill>
            <a:schemeClr val="bg1">
              <a:lumMod val="85000"/>
            </a:schemeClr>
          </a:solidFill>
        </p:spPr>
        <p:txBody>
          <a:bodyPr wrap="square" rtlCol="0">
            <a:spAutoFit/>
          </a:bodyPr>
          <a:lstStyle/>
          <a:p>
            <a:r>
              <a:rPr lang="de-DE" dirty="0">
                <a:latin typeface="Calibri" charset="0"/>
                <a:ea typeface="Calibri" charset="0"/>
                <a:cs typeface="Calibri" charset="0"/>
              </a:rPr>
              <a:t>Problemlösestrategien auswählen und anwenden (z. B. Muster erkennen und nutzen…)</a:t>
            </a:r>
          </a:p>
        </p:txBody>
      </p:sp>
    </p:spTree>
    <p:extLst>
      <p:ext uri="{BB962C8B-B14F-4D97-AF65-F5344CB8AC3E}">
        <p14:creationId xmlns:p14="http://schemas.microsoft.com/office/powerpoint/2010/main" val="2139975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P spid="12" grpId="0" animBg="1"/>
      <p:bldP spid="5"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pic>
        <p:nvPicPr>
          <p:cNvPr id="15" name="Grafik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516" y="1484784"/>
            <a:ext cx="7735405" cy="2520280"/>
          </a:xfrm>
          <a:prstGeom prst="rect">
            <a:avLst/>
          </a:prstGeom>
        </p:spPr>
      </p:pic>
      <p:pic>
        <p:nvPicPr>
          <p:cNvPr id="16"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8765" y="4437112"/>
            <a:ext cx="7684821" cy="1368152"/>
          </a:xfrm>
          <a:prstGeom prst="rect">
            <a:avLst/>
          </a:prstGeom>
        </p:spPr>
      </p:pic>
    </p:spTree>
    <p:extLst>
      <p:ext uri="{BB962C8B-B14F-4D97-AF65-F5344CB8AC3E}">
        <p14:creationId xmlns:p14="http://schemas.microsoft.com/office/powerpoint/2010/main" val="7516791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772816"/>
            <a:ext cx="7810920" cy="3725986"/>
          </a:xfrm>
          <a:prstGeom prst="rect">
            <a:avLst/>
          </a:prstGeom>
        </p:spPr>
      </p:pic>
    </p:spTree>
    <p:extLst>
      <p:ext uri="{BB962C8B-B14F-4D97-AF65-F5344CB8AC3E}">
        <p14:creationId xmlns:p14="http://schemas.microsoft.com/office/powerpoint/2010/main" val="3087616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Zum Umgang mit den Folien</a:t>
            </a:r>
          </a:p>
        </p:txBody>
      </p:sp>
      <p:sp>
        <p:nvSpPr>
          <p:cNvPr id="3" name="Inhaltsplatzhalter 2"/>
          <p:cNvSpPr>
            <a:spLocks noGrp="1"/>
          </p:cNvSpPr>
          <p:nvPr>
            <p:ph idx="4294967295"/>
          </p:nvPr>
        </p:nvSpPr>
        <p:spPr>
          <a:xfrm>
            <a:off x="324048" y="908050"/>
            <a:ext cx="8280400" cy="5257800"/>
          </a:xfrm>
        </p:spPr>
        <p:txBody>
          <a:bodyPr/>
          <a:lstStyle/>
          <a:p>
            <a:pPr marL="0" indent="0">
              <a:buNone/>
            </a:pPr>
            <a:r>
              <a:rPr lang="de-DE" sz="2000" dirty="0"/>
              <a:t>In den Folien werden ggf. folgende Farbcodes für Funktionen verwendet:</a:t>
            </a:r>
          </a:p>
          <a:p>
            <a:r>
              <a:rPr lang="de-DE" dirty="0"/>
              <a:t>eingeblendete Folien:</a:t>
            </a:r>
          </a:p>
          <a:p>
            <a:endParaRPr lang="de-DE" sz="2000" dirty="0"/>
          </a:p>
          <a:p>
            <a:endParaRPr lang="de-DE" sz="2000" dirty="0"/>
          </a:p>
          <a:p>
            <a:endParaRPr lang="de-DE" sz="2000" dirty="0"/>
          </a:p>
          <a:p>
            <a:r>
              <a:rPr lang="de-DE" dirty="0"/>
              <a:t>a</a:t>
            </a:r>
            <a:r>
              <a:rPr lang="de-DE" sz="2000" dirty="0"/>
              <a:t>usgeblendete Folien:</a:t>
            </a:r>
          </a:p>
          <a:p>
            <a:endParaRPr lang="de-DE" dirty="0"/>
          </a:p>
          <a:p>
            <a:pPr marL="0" indent="0">
              <a:buNone/>
            </a:pPr>
            <a:r>
              <a:rPr lang="de-DE" dirty="0"/>
              <a:t/>
            </a:r>
            <a:br>
              <a:rPr lang="de-DE" dirty="0"/>
            </a:br>
            <a:endParaRPr lang="de-DE" dirty="0"/>
          </a:p>
          <a:p>
            <a:r>
              <a:rPr lang="de-DE" dirty="0"/>
              <a:t>auf den Folien:</a:t>
            </a:r>
            <a:endParaRPr lang="de-DE" sz="2000" dirty="0"/>
          </a:p>
        </p:txBody>
      </p:sp>
      <p:pic>
        <p:nvPicPr>
          <p:cNvPr id="1027" name="Picture 3"/>
          <p:cNvPicPr>
            <a:picLocks noChangeAspect="1" noChangeArrowheads="1"/>
          </p:cNvPicPr>
          <p:nvPr/>
        </p:nvPicPr>
        <p:blipFill>
          <a:blip r:embed="rId2" cstate="screen">
            <a:extLst>
              <a:ext uri="{28A0092B-C50C-407E-A947-70E740481C1C}">
                <a14:useLocalDpi xmlns:a14="http://schemas.microsoft.com/office/drawing/2010/main" val="0"/>
              </a:ext>
            </a:extLst>
          </a:blip>
          <a:stretch>
            <a:fillRect/>
          </a:stretch>
        </p:blipFill>
        <p:spPr bwMode="auto">
          <a:xfrm>
            <a:off x="395536" y="2393476"/>
            <a:ext cx="4716000" cy="164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screen">
            <a:extLst>
              <a:ext uri="{28A0092B-C50C-407E-A947-70E740481C1C}">
                <a14:useLocalDpi xmlns:a14="http://schemas.microsoft.com/office/drawing/2010/main" val="0"/>
              </a:ext>
            </a:extLst>
          </a:blip>
          <a:stretch>
            <a:fillRect/>
          </a:stretch>
        </p:blipFill>
        <p:spPr bwMode="auto">
          <a:xfrm>
            <a:off x="395536" y="3614494"/>
            <a:ext cx="4716000" cy="171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cstate="screen">
            <a:extLst>
              <a:ext uri="{28A0092B-C50C-407E-A947-70E740481C1C}">
                <a14:useLocalDpi xmlns:a14="http://schemas.microsoft.com/office/drawing/2010/main" val="0"/>
              </a:ext>
            </a:extLst>
          </a:blip>
          <a:stretch>
            <a:fillRect/>
          </a:stretch>
        </p:blipFill>
        <p:spPr bwMode="auto">
          <a:xfrm>
            <a:off x="395536" y="4100231"/>
            <a:ext cx="4716000" cy="171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Inhaltsplatzhalter 2"/>
          <p:cNvSpPr txBox="1">
            <a:spLocks/>
          </p:cNvSpPr>
          <p:nvPr/>
        </p:nvSpPr>
        <p:spPr bwMode="auto">
          <a:xfrm>
            <a:off x="5220072" y="1772816"/>
            <a:ext cx="1944216"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solidFill>
                  <a:srgbClr val="000000"/>
                </a:solidFill>
              </a:rPr>
              <a:t>Standard-Layout</a:t>
            </a:r>
          </a:p>
        </p:txBody>
      </p:sp>
      <p:sp>
        <p:nvSpPr>
          <p:cNvPr id="10" name="Inhaltsplatzhalter 2"/>
          <p:cNvSpPr txBox="1">
            <a:spLocks/>
          </p:cNvSpPr>
          <p:nvPr/>
        </p:nvSpPr>
        <p:spPr bwMode="auto">
          <a:xfrm>
            <a:off x="5220072" y="2276872"/>
            <a:ext cx="3435118"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t>Strukturfolie (für Fortbildende)</a:t>
            </a:r>
          </a:p>
        </p:txBody>
      </p:sp>
      <p:sp>
        <p:nvSpPr>
          <p:cNvPr id="11" name="Inhaltsplatzhalter 2"/>
          <p:cNvSpPr txBox="1">
            <a:spLocks/>
          </p:cNvSpPr>
          <p:nvPr/>
        </p:nvSpPr>
        <p:spPr bwMode="auto">
          <a:xfrm>
            <a:off x="5220072" y="3501008"/>
            <a:ext cx="3707980"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t>Hintergrundwissen (für Fortbildende)</a:t>
            </a:r>
          </a:p>
        </p:txBody>
      </p:sp>
      <p:sp>
        <p:nvSpPr>
          <p:cNvPr id="12" name="Inhaltsplatzhalter 2"/>
          <p:cNvSpPr txBox="1">
            <a:spLocks/>
          </p:cNvSpPr>
          <p:nvPr/>
        </p:nvSpPr>
        <p:spPr bwMode="auto">
          <a:xfrm>
            <a:off x="5220072" y="4005064"/>
            <a:ext cx="4002972"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solidFill>
                  <a:srgbClr val="000000"/>
                </a:solidFill>
              </a:rPr>
              <a:t>Mögliche Vertiefung (für Teilnehmende)</a:t>
            </a:r>
          </a:p>
        </p:txBody>
      </p:sp>
      <p:sp>
        <p:nvSpPr>
          <p:cNvPr id="13" name="Rechteck 12"/>
          <p:cNvSpPr/>
          <p:nvPr/>
        </p:nvSpPr>
        <p:spPr>
          <a:xfrm>
            <a:off x="2987824" y="5013176"/>
            <a:ext cx="2088232" cy="496800"/>
          </a:xfrm>
          <a:prstGeom prst="rect">
            <a:avLst/>
          </a:prstGeom>
          <a:solidFill>
            <a:srgbClr val="327A86">
              <a:alpha val="24706"/>
            </a:srgbClr>
          </a:solidFill>
          <a:ln>
            <a:noFill/>
          </a:ln>
        </p:spPr>
        <p:txBody>
          <a:bodyPr wrap="square">
            <a:spAutoFit/>
          </a:bodyPr>
          <a:lstStyle/>
          <a:p>
            <a:pPr algn="ctr">
              <a:spcAft>
                <a:spcPts val="0"/>
              </a:spcAft>
              <a:buNone/>
            </a:pPr>
            <a:r>
              <a:rPr lang="de-DE" sz="2000" dirty="0">
                <a:latin typeface="Calibri" charset="0"/>
                <a:ea typeface="Times New Roman" charset="0"/>
                <a:cs typeface="Times New Roman" charset="0"/>
              </a:rPr>
              <a:t>xxx</a:t>
            </a:r>
          </a:p>
        </p:txBody>
      </p:sp>
      <p:sp>
        <p:nvSpPr>
          <p:cNvPr id="14" name="Inhaltsplatzhalter 2"/>
          <p:cNvSpPr txBox="1">
            <a:spLocks/>
          </p:cNvSpPr>
          <p:nvPr/>
        </p:nvSpPr>
        <p:spPr bwMode="auto">
          <a:xfrm>
            <a:off x="5220072" y="5039636"/>
            <a:ext cx="2687475"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t>Aktivität für Teilnehmende</a:t>
            </a:r>
          </a:p>
        </p:txBody>
      </p:sp>
      <p:sp>
        <p:nvSpPr>
          <p:cNvPr id="15" name="Textfeld 14"/>
          <p:cNvSpPr txBox="1"/>
          <p:nvPr/>
        </p:nvSpPr>
        <p:spPr>
          <a:xfrm>
            <a:off x="2987824" y="5733256"/>
            <a:ext cx="2088232" cy="489266"/>
          </a:xfrm>
          <a:prstGeom prst="rect">
            <a:avLst/>
          </a:prstGeom>
          <a:solidFill>
            <a:srgbClr val="F8B44F">
              <a:alpha val="24706"/>
            </a:srgbClr>
          </a:solidFill>
          <a:ln>
            <a:noFill/>
          </a:ln>
        </p:spPr>
        <p:txBody>
          <a:bodyPr wrap="square" lIns="36000" rIns="18000" rtlCol="0">
            <a:noAutofit/>
          </a:bodyPr>
          <a:lstStyle/>
          <a:p>
            <a:pPr algn="ctr" defTabSz="449263">
              <a:buNone/>
              <a:tabLst>
                <a:tab pos="723900" algn="l"/>
                <a:tab pos="1447800" algn="l"/>
                <a:tab pos="2171700" algn="l"/>
                <a:tab pos="2895600" algn="l"/>
                <a:tab pos="3619500" algn="l"/>
                <a:tab pos="4343400" algn="l"/>
                <a:tab pos="5067300" algn="l"/>
                <a:tab pos="5791200" algn="l"/>
                <a:tab pos="6515100" algn="l"/>
              </a:tabLst>
            </a:pPr>
            <a:r>
              <a:rPr lang="de-DE" sz="2000" dirty="0">
                <a:latin typeface="Calibri" charset="0"/>
                <a:ea typeface="Calibri" charset="0"/>
                <a:cs typeface="Calibri" charset="0"/>
              </a:rPr>
              <a:t>xxx</a:t>
            </a:r>
          </a:p>
        </p:txBody>
      </p:sp>
      <p:sp>
        <p:nvSpPr>
          <p:cNvPr id="16" name="Inhaltsplatzhalter 2"/>
          <p:cNvSpPr txBox="1">
            <a:spLocks/>
          </p:cNvSpPr>
          <p:nvPr/>
        </p:nvSpPr>
        <p:spPr bwMode="auto">
          <a:xfrm>
            <a:off x="5220072" y="5634788"/>
            <a:ext cx="3665372" cy="4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00000"/>
              </a:lnSpc>
              <a:spcBef>
                <a:spcPts val="900"/>
              </a:spcBef>
              <a:spcAft>
                <a:spcPct val="0"/>
              </a:spcAft>
              <a:buNone/>
              <a:defRPr sz="2200">
                <a:solidFill>
                  <a:schemeClr val="tx1"/>
                </a:solidFill>
                <a:latin typeface="Calibri" pitchFamily="34" charset="0"/>
                <a:ea typeface="ＭＳ Ｐゴシック" charset="-128"/>
                <a:cs typeface="Calibri"/>
              </a:defRPr>
            </a:lvl1pPr>
            <a:lvl2pPr marL="742950" indent="-285750" algn="l" rtl="0" eaLnBrk="0" fontAlgn="base" hangingPunct="0">
              <a:lnSpc>
                <a:spcPct val="100000"/>
              </a:lnSpc>
              <a:spcBef>
                <a:spcPts val="900"/>
              </a:spcBef>
              <a:spcAft>
                <a:spcPct val="0"/>
              </a:spcAft>
              <a:buFont typeface="Arial"/>
              <a:buChar char="•"/>
              <a:defRPr sz="2200">
                <a:solidFill>
                  <a:schemeClr val="tx1"/>
                </a:solidFill>
                <a:latin typeface="Calibri" pitchFamily="34" charset="0"/>
                <a:ea typeface="ＭＳ Ｐゴシック" charset="-128"/>
                <a:cs typeface="Calibri"/>
              </a:defRPr>
            </a:lvl2pPr>
            <a:lvl3pPr marL="11430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3pPr>
            <a:lvl4pPr marL="16002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4pPr>
            <a:lvl5pPr marL="2057400" indent="-228600" algn="l" rtl="0" eaLnBrk="0" fontAlgn="base" hangingPunct="0">
              <a:lnSpc>
                <a:spcPct val="100000"/>
              </a:lnSpc>
              <a:spcBef>
                <a:spcPts val="900"/>
              </a:spcBef>
              <a:spcAft>
                <a:spcPct val="0"/>
              </a:spcAft>
              <a:buChar char="»"/>
              <a:defRPr sz="2200">
                <a:solidFill>
                  <a:schemeClr val="tx1"/>
                </a:solidFill>
                <a:latin typeface="Calibri" pitchFamily="34" charset="0"/>
                <a:ea typeface="ＭＳ Ｐゴシック" charset="-128"/>
                <a:cs typeface="Calibri"/>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r>
              <a:rPr lang="de-DE" sz="1800" kern="0" dirty="0"/>
              <a:t>Aufgabe an Schülerinnen und </a:t>
            </a:r>
            <a:br>
              <a:rPr lang="de-DE" sz="1800" kern="0" dirty="0"/>
            </a:br>
            <a:r>
              <a:rPr lang="de-DE" sz="1800" kern="0" dirty="0"/>
              <a:t>Schüler gerichtet</a:t>
            </a:r>
          </a:p>
        </p:txBody>
      </p:sp>
      <p:pic>
        <p:nvPicPr>
          <p:cNvPr id="17"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95536" y="1916832"/>
            <a:ext cx="4716000" cy="171881"/>
          </a:xfrm>
          <a:prstGeom prst="rect">
            <a:avLst/>
          </a:prstGeom>
          <a:solidFill>
            <a:schemeClr val="accent3"/>
          </a:solidFill>
          <a:ln>
            <a:solidFill>
              <a:schemeClr val="accent3"/>
            </a:solidFill>
          </a:ln>
          <a:extLst/>
        </p:spPr>
      </p:pic>
    </p:spTree>
    <p:extLst>
      <p:ext uri="{BB962C8B-B14F-4D97-AF65-F5344CB8AC3E}">
        <p14:creationId xmlns:p14="http://schemas.microsoft.com/office/powerpoint/2010/main" val="1984930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Einstiegsproblem „Stühle aufstellen“</a:t>
            </a:r>
            <a:endParaRPr lang="de-DE"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792" y="967259"/>
            <a:ext cx="5166366" cy="5754216"/>
          </a:xfrm>
          <a:prstGeom prst="rect">
            <a:avLst/>
          </a:prstGeom>
        </p:spPr>
      </p:pic>
    </p:spTree>
    <p:extLst>
      <p:ext uri="{BB962C8B-B14F-4D97-AF65-F5344CB8AC3E}">
        <p14:creationId xmlns:p14="http://schemas.microsoft.com/office/powerpoint/2010/main" val="12418338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5"/>
          <p:cNvSpPr txBox="1">
            <a:spLocks/>
          </p:cNvSpPr>
          <p:nvPr/>
        </p:nvSpPr>
        <p:spPr>
          <a:xfrm>
            <a:off x="324000" y="2650107"/>
            <a:ext cx="8568480" cy="490861"/>
          </a:xfrm>
          <a:prstGeom prst="rect">
            <a:avLst/>
          </a:prstGeom>
        </p:spPr>
        <p:txBody>
          <a:bodyPr vert="horz" lIns="91440" tIns="45720" rIns="91440" bIns="45720" rtlCol="0" anchor="ctr">
            <a:normAutofit fontScale="92500"/>
          </a:bodyPr>
          <a:lst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400" dirty="0"/>
              <a:t>Es folgt das Einstiegsproblem „Fahrt von A (Freiburg) nach B (Berlin)“</a:t>
            </a:r>
            <a:endParaRPr lang="de-DE" sz="2400" kern="0" dirty="0"/>
          </a:p>
        </p:txBody>
      </p:sp>
    </p:spTree>
    <p:extLst>
      <p:ext uri="{BB962C8B-B14F-4D97-AF65-F5344CB8AC3E}">
        <p14:creationId xmlns:p14="http://schemas.microsoft.com/office/powerpoint/2010/main" val="3707011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16"/>
          <p:cNvSpPr/>
          <p:nvPr/>
        </p:nvSpPr>
        <p:spPr>
          <a:xfrm>
            <a:off x="-828600" y="1124744"/>
            <a:ext cx="9577064" cy="5324535"/>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4" name="Inhaltsplatzhalter 6"/>
          <p:cNvSpPr txBox="1">
            <a:spLocks/>
          </p:cNvSpPr>
          <p:nvPr/>
        </p:nvSpPr>
        <p:spPr>
          <a:xfrm>
            <a:off x="611560" y="1124744"/>
            <a:ext cx="7886700" cy="4383782"/>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sz="2000" dirty="0"/>
          </a:p>
        </p:txBody>
      </p:sp>
      <p:pic>
        <p:nvPicPr>
          <p:cNvPr id="6"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270927" y="1124744"/>
            <a:ext cx="5688632" cy="5341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Ellipse 6"/>
          <p:cNvSpPr/>
          <p:nvPr/>
        </p:nvSpPr>
        <p:spPr bwMode="auto">
          <a:xfrm>
            <a:off x="409994" y="6011153"/>
            <a:ext cx="1114857" cy="583095"/>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8" name="Ellipse 7"/>
          <p:cNvSpPr/>
          <p:nvPr/>
        </p:nvSpPr>
        <p:spPr bwMode="auto">
          <a:xfrm>
            <a:off x="1763688" y="3686061"/>
            <a:ext cx="793457" cy="437321"/>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9" name="Ellipse 8"/>
          <p:cNvSpPr/>
          <p:nvPr/>
        </p:nvSpPr>
        <p:spPr bwMode="auto">
          <a:xfrm>
            <a:off x="4466855" y="2368829"/>
            <a:ext cx="557428" cy="39093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0" name="Ellipse 9"/>
          <p:cNvSpPr/>
          <p:nvPr/>
        </p:nvSpPr>
        <p:spPr bwMode="auto">
          <a:xfrm>
            <a:off x="5356531" y="1124744"/>
            <a:ext cx="557428" cy="39093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1" name="Textfeld 10"/>
          <p:cNvSpPr txBox="1"/>
          <p:nvPr/>
        </p:nvSpPr>
        <p:spPr>
          <a:xfrm>
            <a:off x="2483768" y="5877272"/>
            <a:ext cx="3402414" cy="461665"/>
          </a:xfrm>
          <a:prstGeom prst="rect">
            <a:avLst/>
          </a:prstGeom>
          <a:solidFill>
            <a:schemeClr val="bg1"/>
          </a:solidFill>
        </p:spPr>
        <p:txBody>
          <a:bodyPr wrap="square" rtlCol="0">
            <a:spAutoFit/>
          </a:bodyPr>
          <a:lstStyle/>
          <a:p>
            <a:r>
              <a:rPr lang="de-DE" dirty="0"/>
              <a:t>Gesamtstrecke: 800 km</a:t>
            </a:r>
          </a:p>
        </p:txBody>
      </p:sp>
      <p:sp>
        <p:nvSpPr>
          <p:cNvPr id="12" name="Textfeld 11"/>
          <p:cNvSpPr txBox="1"/>
          <p:nvPr/>
        </p:nvSpPr>
        <p:spPr>
          <a:xfrm>
            <a:off x="1524851" y="4678018"/>
            <a:ext cx="933422" cy="369332"/>
          </a:xfrm>
          <a:prstGeom prst="rect">
            <a:avLst/>
          </a:prstGeom>
          <a:solidFill>
            <a:schemeClr val="bg1"/>
          </a:solidFill>
        </p:spPr>
        <p:txBody>
          <a:bodyPr wrap="square" rtlCol="0">
            <a:spAutoFit/>
          </a:bodyPr>
          <a:lstStyle/>
          <a:p>
            <a:pPr algn="ctr"/>
            <a:r>
              <a:rPr lang="de-DE" sz="1800" dirty="0"/>
              <a:t>270 km</a:t>
            </a:r>
          </a:p>
        </p:txBody>
      </p:sp>
      <p:sp>
        <p:nvSpPr>
          <p:cNvPr id="13" name="Textfeld 12"/>
          <p:cNvSpPr txBox="1"/>
          <p:nvPr/>
        </p:nvSpPr>
        <p:spPr>
          <a:xfrm>
            <a:off x="2835981" y="3078970"/>
            <a:ext cx="933422" cy="369332"/>
          </a:xfrm>
          <a:prstGeom prst="rect">
            <a:avLst/>
          </a:prstGeom>
          <a:solidFill>
            <a:schemeClr val="bg1"/>
          </a:solidFill>
        </p:spPr>
        <p:txBody>
          <a:bodyPr wrap="square" rtlCol="0">
            <a:spAutoFit/>
          </a:bodyPr>
          <a:lstStyle/>
          <a:p>
            <a:pPr algn="ctr"/>
            <a:r>
              <a:rPr lang="de-DE" sz="1800" dirty="0"/>
              <a:t>400 km</a:t>
            </a:r>
          </a:p>
        </p:txBody>
      </p:sp>
      <p:sp>
        <p:nvSpPr>
          <p:cNvPr id="14" name="Textfeld 13"/>
          <p:cNvSpPr txBox="1"/>
          <p:nvPr/>
        </p:nvSpPr>
        <p:spPr>
          <a:xfrm>
            <a:off x="4420036" y="1659855"/>
            <a:ext cx="933422" cy="369332"/>
          </a:xfrm>
          <a:prstGeom prst="rect">
            <a:avLst/>
          </a:prstGeom>
          <a:solidFill>
            <a:schemeClr val="bg1"/>
          </a:solidFill>
        </p:spPr>
        <p:txBody>
          <a:bodyPr wrap="square" rtlCol="0">
            <a:spAutoFit/>
          </a:bodyPr>
          <a:lstStyle/>
          <a:p>
            <a:pPr algn="ctr"/>
            <a:r>
              <a:rPr lang="de-DE" sz="1800" dirty="0"/>
              <a:t>130 km</a:t>
            </a:r>
          </a:p>
        </p:txBody>
      </p:sp>
      <p:sp>
        <p:nvSpPr>
          <p:cNvPr id="16" name="Textfeld 15"/>
          <p:cNvSpPr txBox="1"/>
          <p:nvPr/>
        </p:nvSpPr>
        <p:spPr>
          <a:xfrm>
            <a:off x="5683321" y="6454497"/>
            <a:ext cx="3445566" cy="430887"/>
          </a:xfrm>
          <a:prstGeom prst="rect">
            <a:avLst/>
          </a:prstGeom>
          <a:noFill/>
        </p:spPr>
        <p:txBody>
          <a:bodyPr wrap="square" rtlCol="0">
            <a:spAutoFit/>
          </a:bodyPr>
          <a:lstStyle/>
          <a:p>
            <a:pPr algn="r"/>
            <a:r>
              <a:rPr lang="de-DE" sz="1100" dirty="0"/>
              <a:t>Aufgabenidee: Paul </a:t>
            </a:r>
            <a:r>
              <a:rPr lang="de-DE" sz="1100" dirty="0" err="1"/>
              <a:t>Drijvers</a:t>
            </a:r>
            <a:endParaRPr lang="de-DE" sz="1100" dirty="0"/>
          </a:p>
          <a:p>
            <a:pPr algn="r"/>
            <a:r>
              <a:rPr lang="de-DE" sz="1100" dirty="0"/>
              <a:t>Freudenthal Institute </a:t>
            </a:r>
            <a:r>
              <a:rPr lang="de-DE" sz="1100" dirty="0" err="1"/>
              <a:t>Universiteit</a:t>
            </a:r>
            <a:r>
              <a:rPr lang="de-DE" sz="1100" dirty="0"/>
              <a:t> Utrecht</a:t>
            </a:r>
          </a:p>
        </p:txBody>
      </p:sp>
      <p:sp>
        <p:nvSpPr>
          <p:cNvPr id="15" name="Rechteck 14"/>
          <p:cNvSpPr/>
          <p:nvPr/>
        </p:nvSpPr>
        <p:spPr>
          <a:xfrm>
            <a:off x="6065747" y="1196752"/>
            <a:ext cx="2538701" cy="2677656"/>
          </a:xfrm>
          <a:prstGeom prst="rect">
            <a:avLst/>
          </a:prstGeom>
        </p:spPr>
        <p:txBody>
          <a:bodyPr wrap="square">
            <a:spAutoFit/>
          </a:bodyPr>
          <a:lstStyle/>
          <a:p>
            <a:r>
              <a:rPr lang="de-DE" dirty="0">
                <a:latin typeface="Calibri" panose="020F0502020204030204" pitchFamily="34" charset="0"/>
                <a:ea typeface="Calibri" panose="020F0502020204030204" pitchFamily="34" charset="0"/>
                <a:cs typeface="Tunga" panose="020B0502040204020203" pitchFamily="34" charset="0"/>
              </a:rPr>
              <a:t>Zeichnen Sie den Graphen, der die Entfernungen zu Leipzig und Frankfurt während der gesamten Fahrt beschreibt.</a:t>
            </a:r>
            <a:endParaRPr lang="de-DE" dirty="0"/>
          </a:p>
        </p:txBody>
      </p:sp>
      <p:sp>
        <p:nvSpPr>
          <p:cNvPr id="18" name="Titel 1"/>
          <p:cNvSpPr>
            <a:spLocks noGrp="1"/>
          </p:cNvSpPr>
          <p:nvPr>
            <p:ph type="title"/>
          </p:nvPr>
        </p:nvSpPr>
        <p:spPr>
          <a:xfrm>
            <a:off x="324000" y="417600"/>
            <a:ext cx="8568480" cy="687619"/>
          </a:xfrm>
        </p:spPr>
        <p:txBody>
          <a:bodyPr>
            <a:noAutofit/>
          </a:bodyPr>
          <a:lstStyle/>
          <a:p>
            <a:r>
              <a:rPr lang="de-DE" dirty="0">
                <a:solidFill>
                  <a:srgbClr val="327A87"/>
                </a:solidFill>
              </a:rPr>
              <a:t>1. Einführung: Einstiegsproblem „Fahrt von Freiburg nach Berlin“</a:t>
            </a:r>
            <a:endParaRPr lang="de-DE" dirty="0"/>
          </a:p>
        </p:txBody>
      </p:sp>
    </p:spTree>
    <p:extLst>
      <p:ext uri="{BB962C8B-B14F-4D97-AF65-F5344CB8AC3E}">
        <p14:creationId xmlns:p14="http://schemas.microsoft.com/office/powerpoint/2010/main" val="27347728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p:cNvSpPr/>
          <p:nvPr/>
        </p:nvSpPr>
        <p:spPr>
          <a:xfrm>
            <a:off x="-396552" y="1344826"/>
            <a:ext cx="8877166" cy="5109672"/>
          </a:xfrm>
          <a:prstGeom prst="rect">
            <a:avLst/>
          </a:prstGeom>
          <a:solidFill>
            <a:srgbClr val="327A86">
              <a:alpha val="24706"/>
            </a:srgbClr>
          </a:solidFill>
          <a:ln>
            <a:noFill/>
          </a:ln>
        </p:spPr>
        <p:txBody>
          <a:bodyPr wrap="square">
            <a:no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Titel 1"/>
          <p:cNvSpPr>
            <a:spLocks noGrp="1"/>
          </p:cNvSpPr>
          <p:nvPr>
            <p:ph type="title"/>
          </p:nvPr>
        </p:nvSpPr>
        <p:spPr>
          <a:xfrm>
            <a:off x="324000" y="419522"/>
            <a:ext cx="8568480" cy="660371"/>
          </a:xfrm>
        </p:spPr>
        <p:txBody>
          <a:bodyPr>
            <a:noAutofit/>
          </a:bodyPr>
          <a:lstStyle/>
          <a:p>
            <a:r>
              <a:rPr lang="de-DE" dirty="0">
                <a:solidFill>
                  <a:srgbClr val="327A87"/>
                </a:solidFill>
              </a:rPr>
              <a:t>1. Einführung: Einstiegsproblem „Fahrt von Freiburg nach Berlin“</a:t>
            </a:r>
            <a:endParaRPr lang="de-DE" dirty="0"/>
          </a:p>
        </p:txBody>
      </p:sp>
      <p:sp>
        <p:nvSpPr>
          <p:cNvPr id="4" name="Inhaltsplatzhalter 6"/>
          <p:cNvSpPr txBox="1">
            <a:spLocks/>
          </p:cNvSpPr>
          <p:nvPr/>
        </p:nvSpPr>
        <p:spPr>
          <a:xfrm>
            <a:off x="611560" y="1124744"/>
            <a:ext cx="7886700" cy="4383782"/>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sz="2000" dirty="0"/>
          </a:p>
        </p:txBody>
      </p:sp>
      <p:sp>
        <p:nvSpPr>
          <p:cNvPr id="15" name="Textfeld 14"/>
          <p:cNvSpPr txBox="1"/>
          <p:nvPr/>
        </p:nvSpPr>
        <p:spPr>
          <a:xfrm>
            <a:off x="5683321" y="6454497"/>
            <a:ext cx="3445566" cy="430887"/>
          </a:xfrm>
          <a:prstGeom prst="rect">
            <a:avLst/>
          </a:prstGeom>
          <a:noFill/>
        </p:spPr>
        <p:txBody>
          <a:bodyPr wrap="square" rtlCol="0">
            <a:spAutoFit/>
          </a:bodyPr>
          <a:lstStyle/>
          <a:p>
            <a:pPr algn="r"/>
            <a:r>
              <a:rPr lang="de-DE" sz="1100" dirty="0"/>
              <a:t>Aufgabenidee: Paul </a:t>
            </a:r>
            <a:r>
              <a:rPr lang="de-DE" sz="1100" dirty="0" err="1"/>
              <a:t>Drijvers</a:t>
            </a:r>
            <a:endParaRPr lang="de-DE" sz="1100" dirty="0"/>
          </a:p>
          <a:p>
            <a:pPr algn="r"/>
            <a:r>
              <a:rPr lang="de-DE" sz="1100" dirty="0"/>
              <a:t>Freudenthal Institute </a:t>
            </a:r>
            <a:r>
              <a:rPr lang="de-DE" sz="1100" dirty="0" err="1"/>
              <a:t>Universiteit</a:t>
            </a:r>
            <a:r>
              <a:rPr lang="de-DE" sz="1100" dirty="0"/>
              <a:t> Utrecht</a:t>
            </a:r>
          </a:p>
        </p:txBody>
      </p:sp>
      <p:cxnSp>
        <p:nvCxnSpPr>
          <p:cNvPr id="16" name="Gerade Verbindung 15"/>
          <p:cNvCxnSpPr>
            <a:stCxn id="17" idx="2"/>
            <a:endCxn id="20" idx="6"/>
          </p:cNvCxnSpPr>
          <p:nvPr/>
        </p:nvCxnSpPr>
        <p:spPr bwMode="auto">
          <a:xfrm>
            <a:off x="708337" y="2399451"/>
            <a:ext cx="7373155"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7" name="Ellipse 16"/>
          <p:cNvSpPr/>
          <p:nvPr/>
        </p:nvSpPr>
        <p:spPr bwMode="auto">
          <a:xfrm>
            <a:off x="708337"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Ellipse 17"/>
          <p:cNvSpPr/>
          <p:nvPr/>
        </p:nvSpPr>
        <p:spPr bwMode="auto">
          <a:xfrm>
            <a:off x="3088782"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Ellipse 18"/>
          <p:cNvSpPr/>
          <p:nvPr/>
        </p:nvSpPr>
        <p:spPr bwMode="auto">
          <a:xfrm>
            <a:off x="6383627"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0" name="Ellipse 19"/>
          <p:cNvSpPr/>
          <p:nvPr/>
        </p:nvSpPr>
        <p:spPr bwMode="auto">
          <a:xfrm>
            <a:off x="7862551"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Textfeld 20"/>
          <p:cNvSpPr txBox="1"/>
          <p:nvPr/>
        </p:nvSpPr>
        <p:spPr>
          <a:xfrm>
            <a:off x="1563486" y="2223303"/>
            <a:ext cx="933422" cy="369332"/>
          </a:xfrm>
          <a:prstGeom prst="rect">
            <a:avLst/>
          </a:prstGeom>
          <a:solidFill>
            <a:schemeClr val="bg1"/>
          </a:solidFill>
        </p:spPr>
        <p:txBody>
          <a:bodyPr wrap="square" rtlCol="0">
            <a:spAutoFit/>
          </a:bodyPr>
          <a:lstStyle/>
          <a:p>
            <a:pPr algn="ctr"/>
            <a:r>
              <a:rPr lang="de-DE" sz="1800" dirty="0"/>
              <a:t>270 km</a:t>
            </a:r>
          </a:p>
        </p:txBody>
      </p:sp>
      <p:sp>
        <p:nvSpPr>
          <p:cNvPr id="22" name="Textfeld 21"/>
          <p:cNvSpPr txBox="1"/>
          <p:nvPr/>
        </p:nvSpPr>
        <p:spPr>
          <a:xfrm>
            <a:off x="4265536" y="2223303"/>
            <a:ext cx="933422" cy="369332"/>
          </a:xfrm>
          <a:prstGeom prst="rect">
            <a:avLst/>
          </a:prstGeom>
          <a:solidFill>
            <a:schemeClr val="bg1"/>
          </a:solidFill>
        </p:spPr>
        <p:txBody>
          <a:bodyPr wrap="square" rtlCol="0">
            <a:spAutoFit/>
          </a:bodyPr>
          <a:lstStyle/>
          <a:p>
            <a:pPr algn="ctr"/>
            <a:r>
              <a:rPr lang="de-DE" sz="1800" dirty="0"/>
              <a:t>400 km</a:t>
            </a:r>
          </a:p>
        </p:txBody>
      </p:sp>
      <p:sp>
        <p:nvSpPr>
          <p:cNvPr id="23" name="Textfeld 22"/>
          <p:cNvSpPr txBox="1"/>
          <p:nvPr/>
        </p:nvSpPr>
        <p:spPr>
          <a:xfrm>
            <a:off x="6737058" y="2223303"/>
            <a:ext cx="933422" cy="369332"/>
          </a:xfrm>
          <a:prstGeom prst="rect">
            <a:avLst/>
          </a:prstGeom>
          <a:solidFill>
            <a:schemeClr val="bg1"/>
          </a:solidFill>
        </p:spPr>
        <p:txBody>
          <a:bodyPr wrap="square" rtlCol="0">
            <a:spAutoFit/>
          </a:bodyPr>
          <a:lstStyle/>
          <a:p>
            <a:pPr algn="ctr"/>
            <a:r>
              <a:rPr lang="de-DE" sz="1800" dirty="0"/>
              <a:t>130 km</a:t>
            </a:r>
          </a:p>
        </p:txBody>
      </p:sp>
      <p:sp>
        <p:nvSpPr>
          <p:cNvPr id="24" name="Textfeld 23"/>
          <p:cNvSpPr txBox="1"/>
          <p:nvPr/>
        </p:nvSpPr>
        <p:spPr>
          <a:xfrm>
            <a:off x="251520" y="2527112"/>
            <a:ext cx="1163646" cy="369332"/>
          </a:xfrm>
          <a:prstGeom prst="rect">
            <a:avLst/>
          </a:prstGeom>
          <a:noFill/>
        </p:spPr>
        <p:txBody>
          <a:bodyPr wrap="square" rtlCol="0">
            <a:spAutoFit/>
          </a:bodyPr>
          <a:lstStyle/>
          <a:p>
            <a:pPr algn="ctr"/>
            <a:r>
              <a:rPr lang="de-DE" sz="1800" dirty="0"/>
              <a:t>Freiburg</a:t>
            </a:r>
          </a:p>
        </p:txBody>
      </p:sp>
      <p:sp>
        <p:nvSpPr>
          <p:cNvPr id="25" name="Textfeld 24"/>
          <p:cNvSpPr txBox="1"/>
          <p:nvPr/>
        </p:nvSpPr>
        <p:spPr>
          <a:xfrm>
            <a:off x="2528233" y="2527112"/>
            <a:ext cx="1395695" cy="369332"/>
          </a:xfrm>
          <a:prstGeom prst="rect">
            <a:avLst/>
          </a:prstGeom>
          <a:noFill/>
        </p:spPr>
        <p:txBody>
          <a:bodyPr wrap="square" rtlCol="0">
            <a:spAutoFit/>
          </a:bodyPr>
          <a:lstStyle/>
          <a:p>
            <a:pPr algn="ctr"/>
            <a:r>
              <a:rPr lang="de-DE" sz="1800" dirty="0"/>
              <a:t>Frankfurt</a:t>
            </a:r>
          </a:p>
        </p:txBody>
      </p:sp>
      <p:sp>
        <p:nvSpPr>
          <p:cNvPr id="26" name="Textfeld 25"/>
          <p:cNvSpPr txBox="1"/>
          <p:nvPr/>
        </p:nvSpPr>
        <p:spPr>
          <a:xfrm>
            <a:off x="5868144" y="2527112"/>
            <a:ext cx="1241396" cy="369332"/>
          </a:xfrm>
          <a:prstGeom prst="rect">
            <a:avLst/>
          </a:prstGeom>
          <a:noFill/>
        </p:spPr>
        <p:txBody>
          <a:bodyPr wrap="square" rtlCol="0">
            <a:spAutoFit/>
          </a:bodyPr>
          <a:lstStyle/>
          <a:p>
            <a:pPr algn="ctr"/>
            <a:r>
              <a:rPr lang="de-DE" sz="1800" dirty="0"/>
              <a:t>Leipzig</a:t>
            </a:r>
          </a:p>
        </p:txBody>
      </p:sp>
      <p:sp>
        <p:nvSpPr>
          <p:cNvPr id="27" name="Textfeld 26"/>
          <p:cNvSpPr txBox="1"/>
          <p:nvPr/>
        </p:nvSpPr>
        <p:spPr>
          <a:xfrm>
            <a:off x="7452320" y="2527112"/>
            <a:ext cx="1032846" cy="369332"/>
          </a:xfrm>
          <a:prstGeom prst="rect">
            <a:avLst/>
          </a:prstGeom>
          <a:noFill/>
        </p:spPr>
        <p:txBody>
          <a:bodyPr wrap="square" rtlCol="0">
            <a:spAutoFit/>
          </a:bodyPr>
          <a:lstStyle/>
          <a:p>
            <a:pPr algn="ctr"/>
            <a:r>
              <a:rPr lang="de-DE" sz="1800" dirty="0"/>
              <a:t>Berlin</a:t>
            </a:r>
          </a:p>
        </p:txBody>
      </p:sp>
      <p:grpSp>
        <p:nvGrpSpPr>
          <p:cNvPr id="28" name="Gruppieren 27"/>
          <p:cNvGrpSpPr/>
          <p:nvPr/>
        </p:nvGrpSpPr>
        <p:grpSpPr>
          <a:xfrm>
            <a:off x="899592" y="3140968"/>
            <a:ext cx="6256135" cy="3105102"/>
            <a:chOff x="856445" y="2535844"/>
            <a:chExt cx="6256135" cy="3105102"/>
          </a:xfrm>
        </p:grpSpPr>
        <p:cxnSp>
          <p:nvCxnSpPr>
            <p:cNvPr id="29" name="Gerade Verbindung mit Pfeil 28"/>
            <p:cNvCxnSpPr/>
            <p:nvPr/>
          </p:nvCxnSpPr>
          <p:spPr bwMode="auto">
            <a:xfrm flipV="1">
              <a:off x="1563486" y="2833352"/>
              <a:ext cx="0" cy="2807594"/>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30" name="Gerade Verbindung mit Pfeil 29"/>
            <p:cNvCxnSpPr/>
            <p:nvPr/>
          </p:nvCxnSpPr>
          <p:spPr bwMode="auto">
            <a:xfrm>
              <a:off x="856445" y="5033492"/>
              <a:ext cx="6256135"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31" name="Textfeld 30"/>
            <p:cNvSpPr txBox="1"/>
            <p:nvPr/>
          </p:nvSpPr>
          <p:spPr>
            <a:xfrm>
              <a:off x="3786389" y="5254580"/>
              <a:ext cx="3326191" cy="369332"/>
            </a:xfrm>
            <a:prstGeom prst="rect">
              <a:avLst/>
            </a:prstGeom>
            <a:noFill/>
          </p:spPr>
          <p:txBody>
            <a:bodyPr wrap="square" rtlCol="0">
              <a:spAutoFit/>
            </a:bodyPr>
            <a:lstStyle/>
            <a:p>
              <a:pPr algn="r"/>
              <a:r>
                <a:rPr lang="de-DE" sz="1800" dirty="0"/>
                <a:t>Entfernung zu Frankfurt</a:t>
              </a:r>
            </a:p>
          </p:txBody>
        </p:sp>
        <p:sp>
          <p:nvSpPr>
            <p:cNvPr id="32" name="Textfeld 31"/>
            <p:cNvSpPr txBox="1"/>
            <p:nvPr/>
          </p:nvSpPr>
          <p:spPr>
            <a:xfrm rot="16200000">
              <a:off x="-174512" y="3710547"/>
              <a:ext cx="2718737" cy="369332"/>
            </a:xfrm>
            <a:prstGeom prst="rect">
              <a:avLst/>
            </a:prstGeom>
            <a:noFill/>
          </p:spPr>
          <p:txBody>
            <a:bodyPr wrap="square" rtlCol="0">
              <a:spAutoFit/>
            </a:bodyPr>
            <a:lstStyle/>
            <a:p>
              <a:pPr algn="r"/>
              <a:r>
                <a:rPr lang="de-DE" sz="1800" dirty="0"/>
                <a:t>Entfernung zu Leipzig</a:t>
              </a:r>
            </a:p>
          </p:txBody>
        </p:sp>
      </p:grpSp>
      <p:sp>
        <p:nvSpPr>
          <p:cNvPr id="3" name="Rechteck 2"/>
          <p:cNvSpPr/>
          <p:nvPr/>
        </p:nvSpPr>
        <p:spPr>
          <a:xfrm>
            <a:off x="395536" y="1412776"/>
            <a:ext cx="7886700" cy="830997"/>
          </a:xfrm>
          <a:prstGeom prst="rect">
            <a:avLst/>
          </a:prstGeom>
        </p:spPr>
        <p:txBody>
          <a:bodyPr wrap="square">
            <a:spAutoFit/>
          </a:bodyPr>
          <a:lstStyle/>
          <a:p>
            <a:r>
              <a:rPr lang="de-DE" dirty="0">
                <a:latin typeface="Calibri" panose="020F0502020204030204" pitchFamily="34" charset="0"/>
                <a:ea typeface="Calibri" panose="020F0502020204030204" pitchFamily="34" charset="0"/>
                <a:cs typeface="Tunga" panose="020B0502040204020203" pitchFamily="34" charset="0"/>
              </a:rPr>
              <a:t>Zeichnen Sie den Graphen, der die Entfernungen zu Leipzig und Frankfurt während der gesamten Fahrt beschreibt.</a:t>
            </a:r>
            <a:endParaRPr lang="de-DE" dirty="0"/>
          </a:p>
        </p:txBody>
      </p:sp>
    </p:spTree>
    <p:extLst>
      <p:ext uri="{BB962C8B-B14F-4D97-AF65-F5344CB8AC3E}">
        <p14:creationId xmlns:p14="http://schemas.microsoft.com/office/powerpoint/2010/main" val="42883240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feld 14"/>
          <p:cNvSpPr txBox="1"/>
          <p:nvPr/>
        </p:nvSpPr>
        <p:spPr>
          <a:xfrm>
            <a:off x="5683321" y="6382489"/>
            <a:ext cx="3445566" cy="430887"/>
          </a:xfrm>
          <a:prstGeom prst="rect">
            <a:avLst/>
          </a:prstGeom>
          <a:noFill/>
        </p:spPr>
        <p:txBody>
          <a:bodyPr wrap="square" rtlCol="0">
            <a:spAutoFit/>
          </a:bodyPr>
          <a:lstStyle/>
          <a:p>
            <a:pPr algn="r"/>
            <a:r>
              <a:rPr lang="de-DE" sz="1100" dirty="0"/>
              <a:t>Aufgabenidee: Paul </a:t>
            </a:r>
            <a:r>
              <a:rPr lang="de-DE" sz="1100" dirty="0" err="1"/>
              <a:t>Drijvers</a:t>
            </a:r>
            <a:endParaRPr lang="de-DE" sz="1100" dirty="0"/>
          </a:p>
          <a:p>
            <a:pPr algn="r"/>
            <a:r>
              <a:rPr lang="de-DE" sz="1100" dirty="0"/>
              <a:t>Freudenthal Institute </a:t>
            </a:r>
            <a:r>
              <a:rPr lang="de-DE" sz="1100" dirty="0" err="1"/>
              <a:t>Universiteit</a:t>
            </a:r>
            <a:r>
              <a:rPr lang="de-DE" sz="1100" dirty="0"/>
              <a:t> Utrecht</a:t>
            </a:r>
          </a:p>
        </p:txBody>
      </p:sp>
      <p:cxnSp>
        <p:nvCxnSpPr>
          <p:cNvPr id="16" name="Gerade Verbindung 15"/>
          <p:cNvCxnSpPr>
            <a:stCxn id="17" idx="2"/>
            <a:endCxn id="20" idx="6"/>
          </p:cNvCxnSpPr>
          <p:nvPr/>
        </p:nvCxnSpPr>
        <p:spPr bwMode="auto">
          <a:xfrm>
            <a:off x="708337" y="2399451"/>
            <a:ext cx="7373155"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17" name="Ellipse 16"/>
          <p:cNvSpPr/>
          <p:nvPr/>
        </p:nvSpPr>
        <p:spPr bwMode="auto">
          <a:xfrm>
            <a:off x="708337"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Ellipse 17"/>
          <p:cNvSpPr/>
          <p:nvPr/>
        </p:nvSpPr>
        <p:spPr bwMode="auto">
          <a:xfrm>
            <a:off x="3088782"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9" name="Ellipse 18"/>
          <p:cNvSpPr/>
          <p:nvPr/>
        </p:nvSpPr>
        <p:spPr bwMode="auto">
          <a:xfrm>
            <a:off x="6383627"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0" name="Ellipse 19"/>
          <p:cNvSpPr/>
          <p:nvPr/>
        </p:nvSpPr>
        <p:spPr bwMode="auto">
          <a:xfrm>
            <a:off x="7862551" y="2283541"/>
            <a:ext cx="218941" cy="23182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Textfeld 20"/>
          <p:cNvSpPr txBox="1"/>
          <p:nvPr/>
        </p:nvSpPr>
        <p:spPr>
          <a:xfrm>
            <a:off x="1563486" y="2223303"/>
            <a:ext cx="933422" cy="369332"/>
          </a:xfrm>
          <a:prstGeom prst="rect">
            <a:avLst/>
          </a:prstGeom>
          <a:solidFill>
            <a:schemeClr val="bg1"/>
          </a:solidFill>
        </p:spPr>
        <p:txBody>
          <a:bodyPr wrap="square" rtlCol="0">
            <a:spAutoFit/>
          </a:bodyPr>
          <a:lstStyle/>
          <a:p>
            <a:pPr algn="ctr"/>
            <a:r>
              <a:rPr lang="de-DE" sz="1800" dirty="0"/>
              <a:t>270 km</a:t>
            </a:r>
          </a:p>
        </p:txBody>
      </p:sp>
      <p:sp>
        <p:nvSpPr>
          <p:cNvPr id="22" name="Textfeld 21"/>
          <p:cNvSpPr txBox="1"/>
          <p:nvPr/>
        </p:nvSpPr>
        <p:spPr>
          <a:xfrm>
            <a:off x="4265536" y="2223303"/>
            <a:ext cx="933422" cy="369332"/>
          </a:xfrm>
          <a:prstGeom prst="rect">
            <a:avLst/>
          </a:prstGeom>
          <a:solidFill>
            <a:schemeClr val="bg1"/>
          </a:solidFill>
        </p:spPr>
        <p:txBody>
          <a:bodyPr wrap="square" rtlCol="0">
            <a:spAutoFit/>
          </a:bodyPr>
          <a:lstStyle/>
          <a:p>
            <a:pPr algn="ctr"/>
            <a:r>
              <a:rPr lang="de-DE" sz="1800" dirty="0"/>
              <a:t>400 km</a:t>
            </a:r>
          </a:p>
        </p:txBody>
      </p:sp>
      <p:sp>
        <p:nvSpPr>
          <p:cNvPr id="23" name="Textfeld 22"/>
          <p:cNvSpPr txBox="1"/>
          <p:nvPr/>
        </p:nvSpPr>
        <p:spPr>
          <a:xfrm>
            <a:off x="6737058" y="2223303"/>
            <a:ext cx="933422" cy="369332"/>
          </a:xfrm>
          <a:prstGeom prst="rect">
            <a:avLst/>
          </a:prstGeom>
          <a:solidFill>
            <a:schemeClr val="bg1"/>
          </a:solidFill>
        </p:spPr>
        <p:txBody>
          <a:bodyPr wrap="square" rtlCol="0">
            <a:spAutoFit/>
          </a:bodyPr>
          <a:lstStyle/>
          <a:p>
            <a:pPr algn="ctr"/>
            <a:r>
              <a:rPr lang="de-DE" sz="1800" dirty="0"/>
              <a:t>130 km</a:t>
            </a:r>
          </a:p>
        </p:txBody>
      </p:sp>
      <p:sp>
        <p:nvSpPr>
          <p:cNvPr id="24" name="Textfeld 23"/>
          <p:cNvSpPr txBox="1"/>
          <p:nvPr/>
        </p:nvSpPr>
        <p:spPr>
          <a:xfrm>
            <a:off x="528034" y="2527112"/>
            <a:ext cx="656822" cy="369332"/>
          </a:xfrm>
          <a:prstGeom prst="rect">
            <a:avLst/>
          </a:prstGeom>
          <a:noFill/>
        </p:spPr>
        <p:txBody>
          <a:bodyPr wrap="square" rtlCol="0">
            <a:spAutoFit/>
          </a:bodyPr>
          <a:lstStyle/>
          <a:p>
            <a:pPr algn="ctr"/>
            <a:r>
              <a:rPr lang="de-DE" sz="1800" dirty="0"/>
              <a:t>FR</a:t>
            </a:r>
          </a:p>
        </p:txBody>
      </p:sp>
      <p:sp>
        <p:nvSpPr>
          <p:cNvPr id="25" name="Textfeld 24"/>
          <p:cNvSpPr txBox="1"/>
          <p:nvPr/>
        </p:nvSpPr>
        <p:spPr>
          <a:xfrm>
            <a:off x="2869841" y="2527112"/>
            <a:ext cx="656822" cy="369332"/>
          </a:xfrm>
          <a:prstGeom prst="rect">
            <a:avLst/>
          </a:prstGeom>
          <a:noFill/>
        </p:spPr>
        <p:txBody>
          <a:bodyPr wrap="square" rtlCol="0">
            <a:spAutoFit/>
          </a:bodyPr>
          <a:lstStyle/>
          <a:p>
            <a:pPr algn="ctr"/>
            <a:r>
              <a:rPr lang="de-DE" sz="1800" dirty="0"/>
              <a:t>FRA</a:t>
            </a:r>
          </a:p>
        </p:txBody>
      </p:sp>
      <p:sp>
        <p:nvSpPr>
          <p:cNvPr id="26" name="Textfeld 25"/>
          <p:cNvSpPr txBox="1"/>
          <p:nvPr/>
        </p:nvSpPr>
        <p:spPr>
          <a:xfrm>
            <a:off x="6164686" y="2527112"/>
            <a:ext cx="656822" cy="369332"/>
          </a:xfrm>
          <a:prstGeom prst="rect">
            <a:avLst/>
          </a:prstGeom>
          <a:noFill/>
        </p:spPr>
        <p:txBody>
          <a:bodyPr wrap="square" rtlCol="0">
            <a:spAutoFit/>
          </a:bodyPr>
          <a:lstStyle/>
          <a:p>
            <a:pPr algn="ctr"/>
            <a:r>
              <a:rPr lang="de-DE" sz="1800" dirty="0"/>
              <a:t>L</a:t>
            </a:r>
          </a:p>
        </p:txBody>
      </p:sp>
      <p:sp>
        <p:nvSpPr>
          <p:cNvPr id="27" name="Textfeld 26"/>
          <p:cNvSpPr txBox="1"/>
          <p:nvPr/>
        </p:nvSpPr>
        <p:spPr>
          <a:xfrm>
            <a:off x="7643610" y="2527112"/>
            <a:ext cx="656822" cy="369332"/>
          </a:xfrm>
          <a:prstGeom prst="rect">
            <a:avLst/>
          </a:prstGeom>
          <a:noFill/>
        </p:spPr>
        <p:txBody>
          <a:bodyPr wrap="square" rtlCol="0">
            <a:spAutoFit/>
          </a:bodyPr>
          <a:lstStyle/>
          <a:p>
            <a:pPr algn="ctr"/>
            <a:r>
              <a:rPr lang="de-DE" sz="1800" dirty="0"/>
              <a:t>B</a:t>
            </a:r>
          </a:p>
        </p:txBody>
      </p:sp>
      <p:sp>
        <p:nvSpPr>
          <p:cNvPr id="3" name="Rechteck 2"/>
          <p:cNvSpPr/>
          <p:nvPr/>
        </p:nvSpPr>
        <p:spPr>
          <a:xfrm>
            <a:off x="395536" y="1411967"/>
            <a:ext cx="7886700" cy="830997"/>
          </a:xfrm>
          <a:prstGeom prst="rect">
            <a:avLst/>
          </a:prstGeom>
        </p:spPr>
        <p:txBody>
          <a:bodyPr wrap="square">
            <a:spAutoFit/>
          </a:bodyPr>
          <a:lstStyle/>
          <a:p>
            <a:r>
              <a:rPr lang="de-DE" dirty="0">
                <a:latin typeface="Calibri" panose="020F0502020204030204" pitchFamily="34" charset="0"/>
                <a:ea typeface="Calibri" panose="020F0502020204030204" pitchFamily="34" charset="0"/>
                <a:cs typeface="Tunga" panose="020B0502040204020203" pitchFamily="34" charset="0"/>
              </a:rPr>
              <a:t>Zeichnen Sie den Graphen, der die Entfernungen zu Leipzig und Frankfurt während der gesamten Fahrt beschreibt.</a:t>
            </a:r>
            <a:endParaRPr lang="de-DE" dirty="0"/>
          </a:p>
        </p:txBody>
      </p:sp>
      <p:pic>
        <p:nvPicPr>
          <p:cNvPr id="33"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708337" y="2991665"/>
            <a:ext cx="3449830" cy="3592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feld 33"/>
          <p:cNvSpPr txBox="1"/>
          <p:nvPr/>
        </p:nvSpPr>
        <p:spPr>
          <a:xfrm>
            <a:off x="5662938" y="5661248"/>
            <a:ext cx="3445566" cy="261610"/>
          </a:xfrm>
          <a:prstGeom prst="rect">
            <a:avLst/>
          </a:prstGeom>
          <a:noFill/>
        </p:spPr>
        <p:txBody>
          <a:bodyPr wrap="square" rtlCol="0">
            <a:spAutoFit/>
          </a:bodyPr>
          <a:lstStyle/>
          <a:p>
            <a:pPr algn="r"/>
            <a:r>
              <a:rPr lang="de-DE" sz="1100" dirty="0"/>
              <a:t>Cinderella-Applet von Timo </a:t>
            </a:r>
            <a:r>
              <a:rPr lang="de-DE" sz="1100" dirty="0" err="1"/>
              <a:t>Leuders</a:t>
            </a:r>
            <a:endParaRPr lang="de-DE" sz="1100" dirty="0"/>
          </a:p>
        </p:txBody>
      </p:sp>
      <p:sp>
        <p:nvSpPr>
          <p:cNvPr id="28" name="Titel 1"/>
          <p:cNvSpPr>
            <a:spLocks noGrp="1"/>
          </p:cNvSpPr>
          <p:nvPr>
            <p:ph type="title"/>
          </p:nvPr>
        </p:nvSpPr>
        <p:spPr>
          <a:xfrm>
            <a:off x="324000" y="419522"/>
            <a:ext cx="8568480" cy="660371"/>
          </a:xfrm>
        </p:spPr>
        <p:txBody>
          <a:bodyPr>
            <a:noAutofit/>
          </a:bodyPr>
          <a:lstStyle/>
          <a:p>
            <a:r>
              <a:rPr lang="de-DE" dirty="0">
                <a:solidFill>
                  <a:srgbClr val="327A87"/>
                </a:solidFill>
              </a:rPr>
              <a:t>1. Einführung: Einstiegsproblem „Fahrt von Freiburg nach Berlin“</a:t>
            </a:r>
            <a:endParaRPr lang="de-DE" dirty="0"/>
          </a:p>
        </p:txBody>
      </p:sp>
    </p:spTree>
    <p:extLst>
      <p:ext uri="{BB962C8B-B14F-4D97-AF65-F5344CB8AC3E}">
        <p14:creationId xmlns:p14="http://schemas.microsoft.com/office/powerpoint/2010/main" val="42349529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468559" y="3918967"/>
            <a:ext cx="8750796" cy="2246769"/>
          </a:xfrm>
          <a:prstGeom prst="rect">
            <a:avLst/>
          </a:prstGeom>
          <a:solidFill>
            <a:srgbClr val="327A86">
              <a:alpha val="24706"/>
            </a:srgbClr>
          </a:solidFill>
          <a:ln>
            <a:noFill/>
          </a:ln>
        </p:spPr>
        <p:txBody>
          <a:bodyPr wrap="square">
            <a:sp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5" name="Rechteck 4"/>
          <p:cNvSpPr/>
          <p:nvPr/>
        </p:nvSpPr>
        <p:spPr>
          <a:xfrm>
            <a:off x="-468560" y="1412896"/>
            <a:ext cx="8750796" cy="1440000"/>
          </a:xfrm>
          <a:prstGeom prst="rect">
            <a:avLst/>
          </a:prstGeom>
          <a:solidFill>
            <a:srgbClr val="327A86">
              <a:alpha val="24706"/>
            </a:srgbClr>
          </a:solidFill>
          <a:ln>
            <a:noFill/>
          </a:ln>
        </p:spPr>
        <p:txBody>
          <a:bodyPr wrap="square">
            <a:no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Titel 1"/>
          <p:cNvSpPr>
            <a:spLocks noGrp="1"/>
          </p:cNvSpPr>
          <p:nvPr>
            <p:ph type="title"/>
          </p:nvPr>
        </p:nvSpPr>
        <p:spPr/>
        <p:txBody>
          <a:bodyPr>
            <a:normAutofit/>
          </a:bodyPr>
          <a:lstStyle/>
          <a:p>
            <a:r>
              <a:rPr lang="de-DE" dirty="0">
                <a:solidFill>
                  <a:srgbClr val="327A87"/>
                </a:solidFill>
              </a:rPr>
              <a:t>1. Einführung: Reflexion des Einstiegsproblems</a:t>
            </a:r>
            <a:endParaRPr lang="de-DE" dirty="0"/>
          </a:p>
        </p:txBody>
      </p:sp>
      <p:sp>
        <p:nvSpPr>
          <p:cNvPr id="4" name="Inhaltsplatzhalter 6"/>
          <p:cNvSpPr txBox="1">
            <a:spLocks/>
          </p:cNvSpPr>
          <p:nvPr/>
        </p:nvSpPr>
        <p:spPr>
          <a:xfrm>
            <a:off x="611560" y="1124744"/>
            <a:ext cx="7886700" cy="4383782"/>
          </a:xfrm>
          <a:prstGeom prst="rect">
            <a:avLst/>
          </a:prstGeom>
        </p:spPr>
        <p:txBody>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endParaRPr lang="de-DE" sz="2000" dirty="0"/>
          </a:p>
        </p:txBody>
      </p:sp>
      <p:sp>
        <p:nvSpPr>
          <p:cNvPr id="3" name="Rechteck 2"/>
          <p:cNvSpPr/>
          <p:nvPr/>
        </p:nvSpPr>
        <p:spPr>
          <a:xfrm>
            <a:off x="395536" y="1484784"/>
            <a:ext cx="7886700" cy="1200329"/>
          </a:xfrm>
          <a:prstGeom prst="rect">
            <a:avLst/>
          </a:prstGeom>
        </p:spPr>
        <p:txBody>
          <a:bodyPr wrap="square">
            <a:spAutoFit/>
          </a:bodyPr>
          <a:lstStyle/>
          <a:p>
            <a:r>
              <a:rPr lang="de-DE" dirty="0">
                <a:latin typeface="Calibri" charset="0"/>
                <a:ea typeface="Calibri" charset="0"/>
                <a:cs typeface="Calibri" charset="0"/>
              </a:rPr>
              <a:t>Wie sind Sie vorgegangen?</a:t>
            </a:r>
          </a:p>
          <a:p>
            <a:endParaRPr lang="de-DE" dirty="0">
              <a:latin typeface="Calibri" charset="0"/>
              <a:ea typeface="Calibri" charset="0"/>
              <a:cs typeface="Calibri" charset="0"/>
            </a:endParaRPr>
          </a:p>
          <a:p>
            <a:r>
              <a:rPr lang="de-DE" dirty="0">
                <a:latin typeface="Calibri" charset="0"/>
                <a:ea typeface="Calibri" charset="0"/>
                <a:cs typeface="Calibri" charset="0"/>
              </a:rPr>
              <a:t>Auf welche Schwierigkeiten sind Sie gestoßen?</a:t>
            </a:r>
          </a:p>
        </p:txBody>
      </p:sp>
      <p:sp>
        <p:nvSpPr>
          <p:cNvPr id="6" name="Rechteck 5"/>
          <p:cNvSpPr/>
          <p:nvPr/>
        </p:nvSpPr>
        <p:spPr>
          <a:xfrm>
            <a:off x="395536" y="4010288"/>
            <a:ext cx="7886700" cy="1938992"/>
          </a:xfrm>
          <a:prstGeom prst="rect">
            <a:avLst/>
          </a:prstGeom>
        </p:spPr>
        <p:txBody>
          <a:bodyPr wrap="square">
            <a:spAutoFit/>
          </a:bodyPr>
          <a:lstStyle/>
          <a:p>
            <a:pPr marL="0" indent="0">
              <a:buFontTx/>
              <a:buNone/>
            </a:pPr>
            <a:r>
              <a:rPr lang="en-US" dirty="0">
                <a:latin typeface="Calibri" charset="0"/>
                <a:ea typeface="Calibri" charset="0"/>
                <a:cs typeface="Calibri" charset="0"/>
              </a:rPr>
              <a:t>Was </a:t>
            </a:r>
            <a:r>
              <a:rPr lang="en-US" dirty="0" err="1">
                <a:latin typeface="Calibri" charset="0"/>
                <a:ea typeface="Calibri" charset="0"/>
                <a:cs typeface="Calibri" charset="0"/>
              </a:rPr>
              <a:t>kann</a:t>
            </a:r>
            <a:r>
              <a:rPr lang="en-US" dirty="0">
                <a:latin typeface="Calibri" charset="0"/>
                <a:ea typeface="Calibri" charset="0"/>
                <a:cs typeface="Calibri" charset="0"/>
              </a:rPr>
              <a:t> man </a:t>
            </a:r>
            <a:r>
              <a:rPr lang="en-US" dirty="0" err="1">
                <a:latin typeface="Calibri" charset="0"/>
                <a:ea typeface="Calibri" charset="0"/>
                <a:cs typeface="Calibri" charset="0"/>
              </a:rPr>
              <a:t>bei</a:t>
            </a:r>
            <a:r>
              <a:rPr lang="en-US" dirty="0">
                <a:latin typeface="Calibri" charset="0"/>
                <a:ea typeface="Calibri" charset="0"/>
                <a:cs typeface="Calibri" charset="0"/>
              </a:rPr>
              <a:t> der </a:t>
            </a:r>
            <a:r>
              <a:rPr lang="en-US" dirty="0" err="1">
                <a:latin typeface="Calibri" charset="0"/>
                <a:ea typeface="Calibri" charset="0"/>
                <a:cs typeface="Calibri" charset="0"/>
              </a:rPr>
              <a:t>Bearbeitung</a:t>
            </a:r>
            <a:r>
              <a:rPr lang="en-US" dirty="0">
                <a:latin typeface="Calibri" charset="0"/>
                <a:ea typeface="Calibri" charset="0"/>
                <a:cs typeface="Calibri" charset="0"/>
              </a:rPr>
              <a:t> dieses Problems </a:t>
            </a:r>
            <a:r>
              <a:rPr lang="en-US" dirty="0" err="1">
                <a:latin typeface="Calibri" charset="0"/>
                <a:ea typeface="Calibri" charset="0"/>
                <a:cs typeface="Calibri" charset="0"/>
              </a:rPr>
              <a:t>lernen</a:t>
            </a:r>
            <a:r>
              <a:rPr lang="en-US" dirty="0">
                <a:latin typeface="Calibri" charset="0"/>
                <a:ea typeface="Calibri" charset="0"/>
                <a:cs typeface="Calibri" charset="0"/>
              </a:rPr>
              <a:t>? Was </a:t>
            </a:r>
            <a:r>
              <a:rPr lang="en-US" dirty="0" err="1">
                <a:latin typeface="Calibri" charset="0"/>
                <a:ea typeface="Calibri" charset="0"/>
                <a:cs typeface="Calibri" charset="0"/>
              </a:rPr>
              <a:t>ist</a:t>
            </a:r>
            <a:r>
              <a:rPr lang="en-US" dirty="0">
                <a:latin typeface="Calibri" charset="0"/>
                <a:ea typeface="Calibri" charset="0"/>
                <a:cs typeface="Calibri" charset="0"/>
              </a:rPr>
              <a:t> </a:t>
            </a:r>
            <a:r>
              <a:rPr lang="en-US" dirty="0" err="1">
                <a:latin typeface="Calibri" charset="0"/>
                <a:ea typeface="Calibri" charset="0"/>
                <a:cs typeface="Calibri" charset="0"/>
              </a:rPr>
              <a:t>Voraussetzung</a:t>
            </a:r>
            <a:r>
              <a:rPr lang="en-US" dirty="0">
                <a:latin typeface="Calibri" charset="0"/>
                <a:ea typeface="Calibri" charset="0"/>
                <a:cs typeface="Calibri" charset="0"/>
              </a:rPr>
              <a:t>?</a:t>
            </a:r>
          </a:p>
          <a:p>
            <a:pPr marL="0" indent="0">
              <a:buFontTx/>
              <a:buNone/>
            </a:pPr>
            <a:endParaRPr lang="en-US" dirty="0">
              <a:latin typeface="Calibri" charset="0"/>
              <a:ea typeface="Calibri" charset="0"/>
              <a:cs typeface="Calibri" charset="0"/>
            </a:endParaRPr>
          </a:p>
          <a:p>
            <a:pPr marL="0" indent="0">
              <a:buFontTx/>
              <a:buNone/>
            </a:pPr>
            <a:r>
              <a:rPr lang="en-US" dirty="0" err="1">
                <a:latin typeface="Calibri" charset="0"/>
                <a:ea typeface="Calibri" charset="0"/>
                <a:cs typeface="Calibri" charset="0"/>
              </a:rPr>
              <a:t>Wie</a:t>
            </a:r>
            <a:r>
              <a:rPr lang="en-US" dirty="0">
                <a:latin typeface="Calibri" charset="0"/>
                <a:ea typeface="Calibri" charset="0"/>
                <a:cs typeface="Calibri" charset="0"/>
              </a:rPr>
              <a:t> </a:t>
            </a:r>
            <a:r>
              <a:rPr lang="en-US" dirty="0" err="1">
                <a:latin typeface="Calibri" charset="0"/>
                <a:ea typeface="Calibri" charset="0"/>
                <a:cs typeface="Calibri" charset="0"/>
              </a:rPr>
              <a:t>würden</a:t>
            </a:r>
            <a:r>
              <a:rPr lang="en-US" dirty="0">
                <a:latin typeface="Calibri" charset="0"/>
                <a:ea typeface="Calibri" charset="0"/>
                <a:cs typeface="Calibri" charset="0"/>
              </a:rPr>
              <a:t> </a:t>
            </a:r>
            <a:r>
              <a:rPr lang="en-US" dirty="0" err="1">
                <a:latin typeface="Calibri" charset="0"/>
                <a:ea typeface="Calibri" charset="0"/>
                <a:cs typeface="Calibri" charset="0"/>
              </a:rPr>
              <a:t>Ihre</a:t>
            </a:r>
            <a:r>
              <a:rPr lang="en-US" dirty="0">
                <a:latin typeface="Calibri" charset="0"/>
                <a:ea typeface="Calibri" charset="0"/>
                <a:cs typeface="Calibri" charset="0"/>
              </a:rPr>
              <a:t> </a:t>
            </a:r>
            <a:r>
              <a:rPr lang="en-US" dirty="0" err="1">
                <a:latin typeface="Calibri" charset="0"/>
                <a:ea typeface="Calibri" charset="0"/>
                <a:cs typeface="Calibri" charset="0"/>
              </a:rPr>
              <a:t>Schülerinnen</a:t>
            </a:r>
            <a:r>
              <a:rPr lang="en-US" dirty="0">
                <a:latin typeface="Calibri" charset="0"/>
                <a:ea typeface="Calibri" charset="0"/>
                <a:cs typeface="Calibri" charset="0"/>
              </a:rPr>
              <a:t> und </a:t>
            </a:r>
            <a:r>
              <a:rPr lang="en-US" dirty="0" err="1">
                <a:latin typeface="Calibri" charset="0"/>
                <a:ea typeface="Calibri" charset="0"/>
                <a:cs typeface="Calibri" charset="0"/>
              </a:rPr>
              <a:t>Schüler</a:t>
            </a:r>
            <a:r>
              <a:rPr lang="en-US" dirty="0">
                <a:latin typeface="Calibri" charset="0"/>
                <a:ea typeface="Calibri" charset="0"/>
                <a:cs typeface="Calibri" charset="0"/>
              </a:rPr>
              <a:t> dieses Problem </a:t>
            </a:r>
            <a:r>
              <a:rPr lang="en-US" dirty="0" err="1">
                <a:latin typeface="Calibri" charset="0"/>
                <a:ea typeface="Calibri" charset="0"/>
                <a:cs typeface="Calibri" charset="0"/>
              </a:rPr>
              <a:t>bearbeiten</a:t>
            </a:r>
            <a:r>
              <a:rPr lang="en-US" dirty="0">
                <a:latin typeface="Calibri" charset="0"/>
                <a:ea typeface="Calibri" charset="0"/>
                <a:cs typeface="Calibri" charset="0"/>
              </a:rPr>
              <a:t>?</a:t>
            </a:r>
          </a:p>
        </p:txBody>
      </p:sp>
    </p:spTree>
    <p:extLst>
      <p:ext uri="{BB962C8B-B14F-4D97-AF65-F5344CB8AC3E}">
        <p14:creationId xmlns:p14="http://schemas.microsoft.com/office/powerpoint/2010/main" val="3508739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1. Einführung: Reflexion des Einstiegsproblems</a:t>
            </a:r>
            <a:endParaRPr lang="de-DE" dirty="0"/>
          </a:p>
        </p:txBody>
      </p:sp>
      <p:sp>
        <p:nvSpPr>
          <p:cNvPr id="3" name="Rechteck 2"/>
          <p:cNvSpPr/>
          <p:nvPr/>
        </p:nvSpPr>
        <p:spPr>
          <a:xfrm>
            <a:off x="5868144" y="1484784"/>
            <a:ext cx="3134172" cy="2308324"/>
          </a:xfrm>
          <a:prstGeom prst="rect">
            <a:avLst/>
          </a:prstGeom>
        </p:spPr>
        <p:txBody>
          <a:bodyPr wrap="square">
            <a:spAutoFit/>
          </a:bodyPr>
          <a:lstStyle/>
          <a:p>
            <a:r>
              <a:rPr lang="de-DE" dirty="0">
                <a:latin typeface="Calibri" charset="0"/>
                <a:ea typeface="Calibri" charset="0"/>
                <a:cs typeface="Calibri" charset="0"/>
              </a:rPr>
              <a:t>Reflexion einer Lehrerin in einer Fortbildung</a:t>
            </a:r>
          </a:p>
          <a:p>
            <a:endParaRPr lang="de-DE" dirty="0">
              <a:latin typeface="Calibri" charset="0"/>
              <a:ea typeface="Calibri" charset="0"/>
              <a:cs typeface="Calibri" charset="0"/>
            </a:endParaRPr>
          </a:p>
          <a:p>
            <a:pPr marL="342900" indent="-342900">
              <a:buFont typeface="Wingdings" charset="2"/>
              <a:buChar char="à"/>
            </a:pPr>
            <a:r>
              <a:rPr lang="de-DE" dirty="0" smtClean="0">
                <a:latin typeface="Calibri" charset="0"/>
                <a:ea typeface="Calibri" charset="0"/>
                <a:cs typeface="Calibri" charset="0"/>
                <a:sym typeface="Wingdings" panose="05000000000000000000" pitchFamily="2" charset="2"/>
              </a:rPr>
              <a:t>e</a:t>
            </a:r>
            <a:r>
              <a:rPr lang="de-DE" dirty="0" smtClean="0">
                <a:latin typeface="Calibri" charset="0"/>
                <a:ea typeface="Calibri" charset="0"/>
                <a:cs typeface="Calibri" charset="0"/>
              </a:rPr>
              <a:t>igene </a:t>
            </a:r>
            <a:r>
              <a:rPr lang="de-DE" dirty="0">
                <a:latin typeface="Calibri" charset="0"/>
                <a:ea typeface="Calibri" charset="0"/>
                <a:cs typeface="Calibri" charset="0"/>
              </a:rPr>
              <a:t>Erfahrung </a:t>
            </a:r>
            <a:endParaRPr lang="de-DE" dirty="0" smtClean="0">
              <a:latin typeface="Calibri" charset="0"/>
              <a:ea typeface="Calibri" charset="0"/>
              <a:cs typeface="Calibri" charset="0"/>
            </a:endParaRPr>
          </a:p>
          <a:p>
            <a:r>
              <a:rPr lang="de-DE" dirty="0" smtClean="0">
                <a:latin typeface="Calibri" charset="0"/>
                <a:ea typeface="Calibri" charset="0"/>
                <a:cs typeface="Calibri" charset="0"/>
              </a:rPr>
              <a:t>als </a:t>
            </a:r>
            <a:r>
              <a:rPr lang="de-DE" dirty="0">
                <a:latin typeface="Calibri" charset="0"/>
                <a:ea typeface="Calibri" charset="0"/>
                <a:cs typeface="Calibri" charset="0"/>
              </a:rPr>
              <a:t>Ausgangspunkt</a:t>
            </a:r>
          </a:p>
        </p:txBody>
      </p:sp>
      <p:pic>
        <p:nvPicPr>
          <p:cNvPr id="5" name="Picture 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395536" y="908460"/>
            <a:ext cx="5130172" cy="5832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74648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1844824"/>
            <a:ext cx="61926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weiteres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solidFill>
                  <a:srgbClr val="327A86"/>
                </a:solidFill>
              </a:rPr>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2000938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 xmlns:a16="http://schemas.microsoft.com/office/drawing/2014/main" id="{E03CDA65-A19C-4995-97E8-97315F45D896}"/>
              </a:ext>
            </a:extLst>
          </p:cNvPr>
          <p:cNvSpPr>
            <a:spLocks noGrp="1"/>
          </p:cNvSpPr>
          <p:nvPr>
            <p:ph idx="1"/>
          </p:nvPr>
        </p:nvSpPr>
        <p:spPr/>
        <p:txBody>
          <a:bodyPr/>
          <a:lstStyle/>
          <a:p>
            <a:pPr marL="0" indent="0">
              <a:buNone/>
            </a:pPr>
            <a:r>
              <a:rPr lang="de-DE" dirty="0"/>
              <a:t>In diesem Abschnitt wird – ausgehend von Definitionen aus der Psychologie und der Mathematikdidaktik – geklärt, was unter einem </a:t>
            </a:r>
            <a:r>
              <a:rPr lang="de-DE" i="1" dirty="0"/>
              <a:t>Problem</a:t>
            </a:r>
            <a:r>
              <a:rPr lang="de-DE" dirty="0"/>
              <a:t> verstanden werden soll.</a:t>
            </a:r>
            <a:br>
              <a:rPr lang="de-DE" dirty="0"/>
            </a:br>
            <a:r>
              <a:rPr lang="de-DE" dirty="0"/>
              <a:t/>
            </a:r>
            <a:br>
              <a:rPr lang="de-DE" dirty="0"/>
            </a:br>
            <a:r>
              <a:rPr lang="de-DE" dirty="0"/>
              <a:t>Hierbei geht es v. a. um die Abgrenzung zu Routineaufgaben, denn nicht jede Aufgabe mit einem etwas erhöhten Schwierigkeitsgrad ist auch ein Problem.</a:t>
            </a:r>
          </a:p>
        </p:txBody>
      </p:sp>
    </p:spTree>
    <p:extLst>
      <p:ext uri="{BB962C8B-B14F-4D97-AF65-F5344CB8AC3E}">
        <p14:creationId xmlns:p14="http://schemas.microsoft.com/office/powerpoint/2010/main" val="38479126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2. Was ist Problemlösen?</a:t>
            </a:r>
            <a:endParaRPr lang="de-DE" dirty="0"/>
          </a:p>
        </p:txBody>
      </p:sp>
      <p:sp>
        <p:nvSpPr>
          <p:cNvPr id="6" name="Inhaltsplatzhalter 2"/>
          <p:cNvSpPr>
            <a:spLocks noGrp="1"/>
          </p:cNvSpPr>
          <p:nvPr>
            <p:ph idx="1"/>
          </p:nvPr>
        </p:nvSpPr>
        <p:spPr>
          <a:xfrm>
            <a:off x="323528" y="980728"/>
            <a:ext cx="7772400" cy="4896544"/>
          </a:xfrm>
        </p:spPr>
        <p:txBody>
          <a:bodyPr/>
          <a:lstStyle/>
          <a:p>
            <a:pPr marL="0" indent="0">
              <a:buNone/>
            </a:pPr>
            <a:r>
              <a:rPr lang="de-DE" sz="2400" b="1" dirty="0"/>
              <a:t>Entscheidende Elemente des Problemlösens:</a:t>
            </a:r>
          </a:p>
          <a:p>
            <a:pPr marL="514350" indent="-514350">
              <a:buAutoNum type="alphaLcParenR"/>
            </a:pPr>
            <a:r>
              <a:rPr lang="de-DE" sz="2400" dirty="0"/>
              <a:t>Übergang von einem Ausgangs- zu einem Endzustand</a:t>
            </a:r>
          </a:p>
          <a:p>
            <a:pPr marL="514350" indent="-514350">
              <a:buAutoNum type="alphaLcParenR"/>
            </a:pPr>
            <a:r>
              <a:rPr lang="de-DE" sz="2400" dirty="0"/>
              <a:t>Überwindung von „Barrieren“</a:t>
            </a:r>
          </a:p>
          <a:p>
            <a:pPr marL="514350" indent="-514350">
              <a:buAutoNum type="alphaLcParenR"/>
            </a:pPr>
            <a:r>
              <a:rPr lang="de-DE" sz="2400" dirty="0"/>
              <a:t>Einsatz von Strategien</a:t>
            </a:r>
          </a:p>
          <a:p>
            <a:pPr marL="0" indent="0">
              <a:buNone/>
            </a:pPr>
            <a:endParaRPr lang="de-DE" sz="2400" dirty="0"/>
          </a:p>
          <a:p>
            <a:pPr marL="0" indent="0">
              <a:buNone/>
            </a:pPr>
            <a:r>
              <a:rPr lang="de-DE" sz="2400" dirty="0"/>
              <a:t>„Ein Individuum steht einem Problem gegenüber, wenn es sich in einem inneren oder äußeren Zustand befindet, den es aus irgendwelchen Gründen nicht für wünschenswert hält, aber im Moment nicht über die Mittel verfügt, um den unerwünschten Zustand in den wünschenswerten Zielzustand zu überführen.“</a:t>
            </a:r>
          </a:p>
          <a:p>
            <a:pPr marL="0" indent="0" algn="r">
              <a:buNone/>
            </a:pPr>
            <a:r>
              <a:rPr lang="de-DE" sz="1400" dirty="0"/>
              <a:t>Dörner, D. (1976): </a:t>
            </a:r>
            <a:r>
              <a:rPr lang="de-DE" sz="1400" i="1" dirty="0"/>
              <a:t>Problemlösen als Informationsverarbeitung</a:t>
            </a:r>
            <a:r>
              <a:rPr lang="de-DE" sz="1400" dirty="0"/>
              <a:t>. Stuttgart: Kohlhammer.</a:t>
            </a:r>
            <a:endParaRPr lang="de-DE" sz="1100" dirty="0"/>
          </a:p>
        </p:txBody>
      </p:sp>
    </p:spTree>
    <p:extLst>
      <p:ext uri="{BB962C8B-B14F-4D97-AF65-F5344CB8AC3E}">
        <p14:creationId xmlns:p14="http://schemas.microsoft.com/office/powerpoint/2010/main" val="239943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prstGeom prst="rect">
            <a:avLst/>
          </a:prstGeom>
        </p:spPr>
        <p:txBody>
          <a:bodyPr>
            <a:normAutofit/>
          </a:bodyPr>
          <a:lstStyle/>
          <a:p>
            <a:r>
              <a:rPr lang="de-DE" dirty="0"/>
              <a:t>Fortbildungen am DZLM</a:t>
            </a:r>
            <a:endParaRPr lang="de-DE" dirty="0">
              <a:solidFill>
                <a:srgbClr val="FF0000"/>
              </a:solidFill>
            </a:endParaRPr>
          </a:p>
        </p:txBody>
      </p:sp>
      <p:pic>
        <p:nvPicPr>
          <p:cNvPr id="6" name="Bild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63800" y="1023056"/>
            <a:ext cx="7216400" cy="5319196"/>
          </a:xfrm>
          <a:prstGeom prst="rect">
            <a:avLst/>
          </a:prstGeom>
        </p:spPr>
      </p:pic>
    </p:spTree>
    <p:extLst>
      <p:ext uri="{BB962C8B-B14F-4D97-AF65-F5344CB8AC3E}">
        <p14:creationId xmlns:p14="http://schemas.microsoft.com/office/powerpoint/2010/main" val="4209175723"/>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rPr>
              <a:t>2. Was ist Problemlösen? – Aufgaben und Probleme</a:t>
            </a:r>
            <a:endParaRPr lang="de-DE" dirty="0"/>
          </a:p>
        </p:txBody>
      </p:sp>
      <p:graphicFrame>
        <p:nvGraphicFramePr>
          <p:cNvPr id="7" name="Tabelle 6"/>
          <p:cNvGraphicFramePr>
            <a:graphicFrameLocks noGrp="1"/>
          </p:cNvGraphicFramePr>
          <p:nvPr>
            <p:extLst>
              <p:ext uri="{D42A27DB-BD31-4B8C-83A1-F6EECF244321}">
                <p14:modId xmlns:p14="http://schemas.microsoft.com/office/powerpoint/2010/main" val="1077446620"/>
              </p:ext>
            </p:extLst>
          </p:nvPr>
        </p:nvGraphicFramePr>
        <p:xfrm>
          <a:off x="684774" y="1052739"/>
          <a:ext cx="7559635" cy="5191191"/>
        </p:xfrm>
        <a:graphic>
          <a:graphicData uri="http://schemas.openxmlformats.org/drawingml/2006/table">
            <a:tbl>
              <a:tblPr firstRow="1" firstCol="1" bandRow="1">
                <a:tableStyleId>{5C22544A-7EE6-4342-B048-85BDC9FD1C3A}</a:tableStyleId>
              </a:tblPr>
              <a:tblGrid>
                <a:gridCol w="2462581">
                  <a:extLst>
                    <a:ext uri="{9D8B030D-6E8A-4147-A177-3AD203B41FA5}">
                      <a16:colId xmlns="" xmlns:a16="http://schemas.microsoft.com/office/drawing/2014/main" val="20000"/>
                    </a:ext>
                  </a:extLst>
                </a:gridCol>
                <a:gridCol w="574603">
                  <a:extLst>
                    <a:ext uri="{9D8B030D-6E8A-4147-A177-3AD203B41FA5}">
                      <a16:colId xmlns="" xmlns:a16="http://schemas.microsoft.com/office/drawing/2014/main" val="20001"/>
                    </a:ext>
                  </a:extLst>
                </a:gridCol>
                <a:gridCol w="574603">
                  <a:extLst>
                    <a:ext uri="{9D8B030D-6E8A-4147-A177-3AD203B41FA5}">
                      <a16:colId xmlns="" xmlns:a16="http://schemas.microsoft.com/office/drawing/2014/main" val="20002"/>
                    </a:ext>
                  </a:extLst>
                </a:gridCol>
                <a:gridCol w="574603">
                  <a:extLst>
                    <a:ext uri="{9D8B030D-6E8A-4147-A177-3AD203B41FA5}">
                      <a16:colId xmlns="" xmlns:a16="http://schemas.microsoft.com/office/drawing/2014/main" val="20003"/>
                    </a:ext>
                  </a:extLst>
                </a:gridCol>
                <a:gridCol w="3373245">
                  <a:extLst>
                    <a:ext uri="{9D8B030D-6E8A-4147-A177-3AD203B41FA5}">
                      <a16:colId xmlns="" xmlns:a16="http://schemas.microsoft.com/office/drawing/2014/main" val="20004"/>
                    </a:ext>
                  </a:extLst>
                </a:gridCol>
              </a:tblGrid>
              <a:tr h="764428">
                <a:tc>
                  <a:txBody>
                    <a:bodyPr/>
                    <a:lstStyle/>
                    <a:p>
                      <a:pPr algn="l" hangingPunct="0">
                        <a:lnSpc>
                          <a:spcPts val="1200"/>
                        </a:lnSpc>
                        <a:spcAft>
                          <a:spcPts val="0"/>
                        </a:spcAft>
                      </a:pPr>
                      <a:r>
                        <a:rPr lang="en-US" sz="1400" dirty="0" err="1">
                          <a:solidFill>
                            <a:schemeClr val="bg1"/>
                          </a:solidFill>
                          <a:effectLst/>
                          <a:latin typeface="Calibri" charset="0"/>
                          <a:ea typeface="Calibri" charset="0"/>
                          <a:cs typeface="Calibri" charset="0"/>
                        </a:rPr>
                        <a:t>Aufgaben</a:t>
                      </a:r>
                      <a:r>
                        <a:rPr lang="en-US" sz="1400" dirty="0">
                          <a:solidFill>
                            <a:schemeClr val="bg1"/>
                          </a:solidFill>
                          <a:effectLst/>
                          <a:latin typeface="Calibri" charset="0"/>
                          <a:ea typeface="Calibri" charset="0"/>
                          <a:cs typeface="Calibri" charset="0"/>
                        </a:rPr>
                        <a:t>/</a:t>
                      </a:r>
                      <a:endParaRPr lang="de-DE" sz="1400" dirty="0">
                        <a:solidFill>
                          <a:schemeClr val="bg1"/>
                        </a:solidFill>
                        <a:effectLst/>
                        <a:latin typeface="Calibri" charset="0"/>
                        <a:ea typeface="Calibri" charset="0"/>
                        <a:cs typeface="Calibri" charset="0"/>
                      </a:endParaRPr>
                    </a:p>
                    <a:p>
                      <a:pPr algn="l" hangingPunct="0">
                        <a:lnSpc>
                          <a:spcPts val="1200"/>
                        </a:lnSpc>
                        <a:spcAft>
                          <a:spcPts val="0"/>
                        </a:spcAft>
                      </a:pPr>
                      <a:r>
                        <a:rPr lang="en-US" sz="1400" dirty="0" err="1">
                          <a:solidFill>
                            <a:schemeClr val="bg1"/>
                          </a:solidFill>
                          <a:effectLst/>
                          <a:latin typeface="Calibri" charset="0"/>
                          <a:ea typeface="Calibri" charset="0"/>
                          <a:cs typeface="Calibri" charset="0"/>
                        </a:rPr>
                        <a:t>Problemtypen</a:t>
                      </a:r>
                      <a:endParaRPr lang="de-DE" sz="1400" dirty="0">
                        <a:solidFill>
                          <a:schemeClr val="bg1"/>
                        </a:solidFill>
                        <a:effectLst/>
                        <a:latin typeface="Calibri" charset="0"/>
                        <a:ea typeface="Calibri" charset="0"/>
                        <a:cs typeface="Calibri" charset="0"/>
                      </a:endParaRPr>
                    </a:p>
                  </a:txBody>
                  <a:tcPr marL="68580" marR="68580" marT="0" marB="0" anchor="ctr"/>
                </a:tc>
                <a:tc>
                  <a:txBody>
                    <a:bodyPr/>
                    <a:lstStyle/>
                    <a:p>
                      <a:pPr algn="ctr" hangingPunct="0">
                        <a:lnSpc>
                          <a:spcPct val="90000"/>
                        </a:lnSpc>
                        <a:spcAft>
                          <a:spcPts val="0"/>
                        </a:spcAft>
                      </a:pPr>
                      <a:r>
                        <a:rPr lang="en-US" sz="1600" dirty="0">
                          <a:solidFill>
                            <a:schemeClr val="bg1"/>
                          </a:solidFill>
                          <a:effectLst/>
                          <a:latin typeface="Calibri" charset="0"/>
                          <a:ea typeface="Calibri" charset="0"/>
                          <a:cs typeface="Calibri" charset="0"/>
                        </a:rPr>
                        <a:t>Start</a:t>
                      </a:r>
                      <a:endParaRPr lang="de-DE" sz="1800" dirty="0">
                        <a:solidFill>
                          <a:schemeClr val="bg1"/>
                        </a:solidFill>
                        <a:effectLst/>
                        <a:latin typeface="Calibri" charset="0"/>
                        <a:ea typeface="Calibri" charset="0"/>
                        <a:cs typeface="Calibri" charset="0"/>
                      </a:endParaRPr>
                    </a:p>
                  </a:txBody>
                  <a:tcPr marL="68580" marR="68580" marT="0" marB="0" vert="vert" anchor="ctr"/>
                </a:tc>
                <a:tc>
                  <a:txBody>
                    <a:bodyPr/>
                    <a:lstStyle/>
                    <a:p>
                      <a:pPr algn="ctr" hangingPunct="0">
                        <a:lnSpc>
                          <a:spcPct val="90000"/>
                        </a:lnSpc>
                        <a:spcAft>
                          <a:spcPts val="0"/>
                        </a:spcAft>
                      </a:pPr>
                      <a:r>
                        <a:rPr lang="en-US" sz="1600" dirty="0" err="1">
                          <a:solidFill>
                            <a:schemeClr val="bg1"/>
                          </a:solidFill>
                          <a:effectLst/>
                          <a:latin typeface="Calibri" charset="0"/>
                          <a:ea typeface="Calibri" charset="0"/>
                          <a:cs typeface="Calibri" charset="0"/>
                        </a:rPr>
                        <a:t>Weg</a:t>
                      </a:r>
                      <a:endParaRPr lang="de-DE" sz="1800" dirty="0">
                        <a:solidFill>
                          <a:schemeClr val="bg1"/>
                        </a:solidFill>
                        <a:effectLst/>
                        <a:latin typeface="Calibri" charset="0"/>
                        <a:ea typeface="Calibri" charset="0"/>
                        <a:cs typeface="Calibri" charset="0"/>
                      </a:endParaRPr>
                    </a:p>
                  </a:txBody>
                  <a:tcPr marL="68580" marR="68580" marT="0" marB="0" vert="vert" anchor="ctr"/>
                </a:tc>
                <a:tc>
                  <a:txBody>
                    <a:bodyPr/>
                    <a:lstStyle/>
                    <a:p>
                      <a:pPr algn="ctr" hangingPunct="0">
                        <a:lnSpc>
                          <a:spcPct val="90000"/>
                        </a:lnSpc>
                        <a:spcAft>
                          <a:spcPts val="0"/>
                        </a:spcAft>
                      </a:pPr>
                      <a:r>
                        <a:rPr lang="en-US" sz="1600" dirty="0" err="1">
                          <a:solidFill>
                            <a:schemeClr val="bg1"/>
                          </a:solidFill>
                          <a:effectLst/>
                          <a:latin typeface="Calibri" charset="0"/>
                          <a:ea typeface="Calibri" charset="0"/>
                          <a:cs typeface="Calibri" charset="0"/>
                        </a:rPr>
                        <a:t>Ziel</a:t>
                      </a:r>
                      <a:endParaRPr lang="de-DE" sz="1800" dirty="0">
                        <a:solidFill>
                          <a:schemeClr val="bg1"/>
                        </a:solidFill>
                        <a:effectLst/>
                        <a:latin typeface="Calibri" charset="0"/>
                        <a:ea typeface="Calibri" charset="0"/>
                        <a:cs typeface="Calibri" charset="0"/>
                      </a:endParaRPr>
                    </a:p>
                  </a:txBody>
                  <a:tcPr marL="68580" marR="68580" marT="0" marB="0" vert="vert" anchor="ctr"/>
                </a:tc>
                <a:tc>
                  <a:txBody>
                    <a:bodyPr/>
                    <a:lstStyle/>
                    <a:p>
                      <a:pPr algn="l" hangingPunct="0">
                        <a:lnSpc>
                          <a:spcPts val="1200"/>
                        </a:lnSpc>
                        <a:spcAft>
                          <a:spcPts val="0"/>
                        </a:spcAft>
                      </a:pPr>
                      <a:r>
                        <a:rPr lang="en-US" sz="1600" dirty="0" err="1">
                          <a:solidFill>
                            <a:schemeClr val="bg1"/>
                          </a:solidFill>
                          <a:effectLst/>
                          <a:latin typeface="Calibri" charset="0"/>
                          <a:ea typeface="Calibri" charset="0"/>
                          <a:cs typeface="Calibri" charset="0"/>
                        </a:rPr>
                        <a:t>Beispiele</a:t>
                      </a:r>
                      <a:endParaRPr lang="de-DE" sz="1400" dirty="0">
                        <a:solidFill>
                          <a:schemeClr val="bg1"/>
                        </a:solidFill>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0"/>
                  </a:ext>
                </a:extLst>
              </a:tr>
              <a:tr h="572426">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Gelöste Aufgabe</a:t>
                      </a:r>
                      <a:br>
                        <a:rPr lang="de-DE" sz="1400" dirty="0">
                          <a:solidFill>
                            <a:schemeClr val="bg1"/>
                          </a:solidFill>
                          <a:effectLst/>
                          <a:latin typeface="Calibri" charset="0"/>
                          <a:ea typeface="Calibri" charset="0"/>
                          <a:cs typeface="Calibri" charset="0"/>
                        </a:rPr>
                      </a:br>
                      <a:r>
                        <a:rPr lang="de-DE" sz="1400" dirty="0" err="1">
                          <a:solidFill>
                            <a:schemeClr val="bg1"/>
                          </a:solidFill>
                          <a:effectLst/>
                          <a:latin typeface="Calibri" charset="0"/>
                          <a:ea typeface="Calibri" charset="0"/>
                          <a:cs typeface="Calibri" charset="0"/>
                        </a:rPr>
                        <a:t>worked</a:t>
                      </a:r>
                      <a:r>
                        <a:rPr lang="de-DE" sz="1400" dirty="0">
                          <a:solidFill>
                            <a:schemeClr val="bg1"/>
                          </a:solidFill>
                          <a:effectLst/>
                          <a:latin typeface="Calibri" charset="0"/>
                          <a:ea typeface="Calibri" charset="0"/>
                          <a:cs typeface="Calibri" charset="0"/>
                        </a:rPr>
                        <a:t> </a:t>
                      </a:r>
                      <a:r>
                        <a:rPr lang="de-DE" sz="1400" dirty="0" err="1">
                          <a:solidFill>
                            <a:schemeClr val="bg1"/>
                          </a:solidFill>
                          <a:effectLst/>
                          <a:latin typeface="Calibri" charset="0"/>
                          <a:ea typeface="Calibri" charset="0"/>
                          <a:cs typeface="Calibri" charset="0"/>
                        </a:rPr>
                        <a:t>problem</a:t>
                      </a:r>
                      <a:endParaRPr lang="de-DE" sz="1400" dirty="0">
                        <a:solidFill>
                          <a:schemeClr val="bg1"/>
                        </a:solidFill>
                        <a:effectLst/>
                        <a:latin typeface="Calibri" charset="0"/>
                        <a:ea typeface="Calibri" charset="0"/>
                        <a:cs typeface="Calibri" charset="0"/>
                      </a:endParaRPr>
                    </a:p>
                  </a:txBody>
                  <a:tcPr marL="68580" marR="6858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a:effectLst/>
                          <a:latin typeface="Calibri" charset="0"/>
                          <a:ea typeface="Calibri" charset="0"/>
                          <a:cs typeface="Calibri" charset="0"/>
                        </a:rPr>
                        <a:t>x</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a:effectLst/>
                          <a:latin typeface="Calibri" charset="0"/>
                          <a:ea typeface="Calibri" charset="0"/>
                          <a:cs typeface="Calibri" charset="0"/>
                        </a:rPr>
                        <a:t>x</a:t>
                      </a:r>
                      <a:endParaRPr lang="de-DE" sz="105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en-US" sz="1400" baseline="0" dirty="0">
                          <a:effectLst/>
                          <a:latin typeface="Calibri" charset="0"/>
                          <a:ea typeface="Calibri" charset="0"/>
                          <a:cs typeface="Calibri" charset="0"/>
                        </a:rPr>
                        <a:t>                </a:t>
                      </a:r>
                      <a:r>
                        <a:rPr lang="en-US" sz="1400" dirty="0">
                          <a:effectLst/>
                          <a:latin typeface="Calibri" charset="0"/>
                          <a:ea typeface="Calibri" charset="0"/>
                          <a:cs typeface="Calibri" charset="0"/>
                        </a:rPr>
                        <a:t>F = ½ 2cm </a:t>
                      </a:r>
                      <a:r>
                        <a:rPr lang="en-US" sz="1400" dirty="0">
                          <a:effectLst/>
                          <a:latin typeface="Calibri" charset="0"/>
                          <a:ea typeface="Calibri" charset="0"/>
                          <a:cs typeface="Calibri" charset="0"/>
                          <a:sym typeface="Symbol"/>
                        </a:rPr>
                        <a:t></a:t>
                      </a:r>
                      <a:r>
                        <a:rPr lang="en-US" sz="1400" dirty="0">
                          <a:effectLst/>
                          <a:latin typeface="Calibri" charset="0"/>
                          <a:ea typeface="Calibri" charset="0"/>
                          <a:cs typeface="Calibri" charset="0"/>
                        </a:rPr>
                        <a:t> 1cm = 1cm</a:t>
                      </a:r>
                      <a:r>
                        <a:rPr lang="en-US" sz="1400" baseline="30000" dirty="0">
                          <a:effectLst/>
                          <a:latin typeface="Calibri" charset="0"/>
                          <a:ea typeface="Calibri" charset="0"/>
                          <a:cs typeface="Calibri" charset="0"/>
                        </a:rPr>
                        <a:t>2</a:t>
                      </a:r>
                      <a:r>
                        <a:rPr lang="en-US" sz="1400" dirty="0">
                          <a:effectLst/>
                          <a:latin typeface="Calibri" charset="0"/>
                          <a:ea typeface="Calibri" charset="0"/>
                          <a:cs typeface="Calibri" charset="0"/>
                        </a:rPr>
                        <a:t> </a:t>
                      </a:r>
                      <a:endParaRPr lang="de-DE" sz="1400" dirty="0">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1"/>
                  </a:ext>
                </a:extLst>
              </a:tr>
              <a:tr h="572426">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(geschlossene) </a:t>
                      </a:r>
                      <a:br>
                        <a:rPr lang="de-DE" sz="1400" dirty="0">
                          <a:solidFill>
                            <a:schemeClr val="bg1"/>
                          </a:solidFill>
                          <a:effectLst/>
                          <a:latin typeface="Calibri" charset="0"/>
                          <a:ea typeface="Calibri" charset="0"/>
                          <a:cs typeface="Calibri" charset="0"/>
                        </a:rPr>
                      </a:br>
                      <a:r>
                        <a:rPr lang="de-DE" sz="1400" dirty="0">
                          <a:solidFill>
                            <a:schemeClr val="bg1"/>
                          </a:solidFill>
                          <a:effectLst/>
                          <a:latin typeface="Calibri" charset="0"/>
                          <a:ea typeface="Calibri" charset="0"/>
                          <a:cs typeface="Calibri" charset="0"/>
                        </a:rPr>
                        <a:t>Aufgabe, Routineaufgabe</a:t>
                      </a:r>
                    </a:p>
                  </a:txBody>
                  <a:tcPr marL="68580" marR="6858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en-US" sz="1400" dirty="0">
                          <a:effectLst/>
                          <a:latin typeface="Calibri" charset="0"/>
                          <a:ea typeface="Calibri" charset="0"/>
                          <a:cs typeface="Calibri" charset="0"/>
                        </a:rPr>
                        <a:t> F = ? </a:t>
                      </a:r>
                    </a:p>
                  </a:txBody>
                  <a:tcPr marL="68580" marR="68580" marT="0" marB="0" anchor="ctr"/>
                </a:tc>
                <a:extLst>
                  <a:ext uri="{0D108BD9-81ED-4DB2-BD59-A6C34878D82A}">
                    <a16:rowId xmlns="" xmlns:a16="http://schemas.microsoft.com/office/drawing/2014/main" val="10002"/>
                  </a:ext>
                </a:extLst>
              </a:tr>
              <a:tr h="572426">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Problem </a:t>
                      </a:r>
                    </a:p>
                    <a:p>
                      <a:pPr algn="l" hangingPunct="0">
                        <a:lnSpc>
                          <a:spcPts val="1200"/>
                        </a:lnSpc>
                        <a:spcAft>
                          <a:spcPts val="0"/>
                        </a:spcAft>
                      </a:pPr>
                      <a:r>
                        <a:rPr lang="de-DE" sz="1400" dirty="0">
                          <a:solidFill>
                            <a:schemeClr val="bg1"/>
                          </a:solidFill>
                          <a:effectLst/>
                          <a:latin typeface="Calibri" charset="0"/>
                          <a:ea typeface="Calibri" charset="0"/>
                          <a:cs typeface="Calibri" charset="0"/>
                        </a:rPr>
                        <a:t>(mit bekanntem Ziel)</a:t>
                      </a:r>
                    </a:p>
                  </a:txBody>
                  <a:tcPr marL="68580" marR="6858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en-US" sz="1200" dirty="0">
                          <a:effectLst/>
                          <a:latin typeface="Calibri" charset="0"/>
                          <a:ea typeface="Calibri" charset="0"/>
                          <a:cs typeface="Calibri" charset="0"/>
                        </a:rPr>
                        <a:t>                </a:t>
                      </a:r>
                      <a:r>
                        <a:rPr lang="en-US" sz="1800" dirty="0" err="1">
                          <a:effectLst/>
                          <a:latin typeface="Calibri" charset="0"/>
                          <a:ea typeface="Calibri" charset="0"/>
                          <a:cs typeface="Calibri" charset="0"/>
                        </a:rPr>
                        <a:t>F</a:t>
                      </a:r>
                      <a:r>
                        <a:rPr lang="en-US" sz="1800" baseline="-25000" dirty="0" err="1">
                          <a:effectLst/>
                          <a:latin typeface="Calibri" charset="0"/>
                          <a:ea typeface="Calibri" charset="0"/>
                          <a:cs typeface="Calibri" charset="0"/>
                        </a:rPr>
                        <a:t>gleichseitiges</a:t>
                      </a:r>
                      <a:r>
                        <a:rPr lang="en-US" sz="1800" baseline="-25000" dirty="0">
                          <a:effectLst/>
                          <a:latin typeface="Calibri" charset="0"/>
                          <a:ea typeface="Calibri" charset="0"/>
                          <a:cs typeface="Calibri" charset="0"/>
                        </a:rPr>
                        <a:t> </a:t>
                      </a:r>
                      <a:r>
                        <a:rPr lang="en-US" sz="1800" baseline="-25000" dirty="0" err="1">
                          <a:effectLst/>
                          <a:latin typeface="Calibri" charset="0"/>
                          <a:ea typeface="Calibri" charset="0"/>
                          <a:cs typeface="Calibri" charset="0"/>
                        </a:rPr>
                        <a:t>Achteck</a:t>
                      </a:r>
                      <a:r>
                        <a:rPr lang="en-US" sz="1800" dirty="0">
                          <a:effectLst/>
                          <a:latin typeface="Calibri" charset="0"/>
                          <a:ea typeface="Calibri" charset="0"/>
                          <a:cs typeface="Calibri" charset="0"/>
                        </a:rPr>
                        <a:t>=?</a:t>
                      </a:r>
                      <a:endParaRPr lang="en-US" sz="1400" dirty="0">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3"/>
                  </a:ext>
                </a:extLst>
              </a:tr>
              <a:tr h="515183">
                <a:tc>
                  <a:txBody>
                    <a:bodyPr/>
                    <a:lstStyle/>
                    <a:p>
                      <a:pPr algn="l" hangingPunct="0">
                        <a:lnSpc>
                          <a:spcPts val="1200"/>
                        </a:lnSpc>
                        <a:spcAft>
                          <a:spcPts val="0"/>
                        </a:spcAft>
                      </a:pPr>
                      <a:r>
                        <a:rPr lang="en-US" sz="1400" dirty="0" err="1">
                          <a:solidFill>
                            <a:schemeClr val="bg1"/>
                          </a:solidFill>
                          <a:effectLst/>
                          <a:latin typeface="Calibri" charset="0"/>
                          <a:ea typeface="Calibri" charset="0"/>
                          <a:cs typeface="Calibri" charset="0"/>
                        </a:rPr>
                        <a:t>Umkehrproblem</a:t>
                      </a:r>
                      <a:endParaRPr lang="de-DE" sz="1400" dirty="0">
                        <a:solidFill>
                          <a:schemeClr val="bg1"/>
                        </a:solidFill>
                        <a:effectLst/>
                        <a:latin typeface="Calibri" charset="0"/>
                        <a:ea typeface="Calibri" charset="0"/>
                        <a:cs typeface="Calibri" charset="0"/>
                      </a:endParaRPr>
                    </a:p>
                  </a:txBody>
                  <a:tcPr marL="68580" marR="68580" marT="0" marB="0" anchor="ctr"/>
                </a:tc>
                <a:tc>
                  <a:txBody>
                    <a:bodyPr/>
                    <a:lstStyle/>
                    <a:p>
                      <a:pPr algn="ctr" hangingPunct="0">
                        <a:lnSpc>
                          <a:spcPts val="1200"/>
                        </a:lnSpc>
                        <a:spcAft>
                          <a:spcPts val="0"/>
                        </a:spcAft>
                      </a:pPr>
                      <a:r>
                        <a:rPr lang="en-US"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de-DE" sz="1400" dirty="0">
                          <a:effectLst/>
                          <a:latin typeface="Calibri" charset="0"/>
                          <a:ea typeface="Calibri" charset="0"/>
                          <a:cs typeface="Calibri" charset="0"/>
                        </a:rPr>
                        <a:t>Zeichne ein Trapez mit F = 5 cm</a:t>
                      </a:r>
                      <a:r>
                        <a:rPr lang="de-DE" sz="1400" baseline="30000" dirty="0">
                          <a:effectLst/>
                          <a:latin typeface="Calibri" charset="0"/>
                          <a:ea typeface="Calibri" charset="0"/>
                          <a:cs typeface="Calibri" charset="0"/>
                        </a:rPr>
                        <a:t>2</a:t>
                      </a:r>
                      <a:endParaRPr lang="de-DE" sz="1600" dirty="0">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4"/>
                  </a:ext>
                </a:extLst>
              </a:tr>
              <a:tr h="572426">
                <a:tc>
                  <a:txBody>
                    <a:bodyPr/>
                    <a:lstStyle/>
                    <a:p>
                      <a:pPr algn="l" hangingPunct="0">
                        <a:lnSpc>
                          <a:spcPts val="1200"/>
                        </a:lnSpc>
                        <a:spcAft>
                          <a:spcPts val="0"/>
                        </a:spcAft>
                      </a:pPr>
                      <a:r>
                        <a:rPr lang="en-US" sz="1400" dirty="0">
                          <a:solidFill>
                            <a:schemeClr val="bg1"/>
                          </a:solidFill>
                          <a:effectLst/>
                          <a:latin typeface="Calibri" charset="0"/>
                          <a:ea typeface="Calibri" charset="0"/>
                          <a:cs typeface="Calibri" charset="0"/>
                        </a:rPr>
                        <a:t>Problem (</a:t>
                      </a:r>
                      <a:r>
                        <a:rPr lang="en-US" sz="1400" dirty="0" err="1">
                          <a:solidFill>
                            <a:schemeClr val="bg1"/>
                          </a:solidFill>
                          <a:effectLst/>
                          <a:latin typeface="Calibri" charset="0"/>
                          <a:ea typeface="Calibri" charset="0"/>
                          <a:cs typeface="Calibri" charset="0"/>
                        </a:rPr>
                        <a:t>mit</a:t>
                      </a:r>
                      <a:r>
                        <a:rPr lang="en-US" sz="1400" dirty="0">
                          <a:solidFill>
                            <a:schemeClr val="bg1"/>
                          </a:solidFill>
                          <a:effectLst/>
                          <a:latin typeface="Calibri" charset="0"/>
                          <a:ea typeface="Calibri" charset="0"/>
                          <a:cs typeface="Calibri" charset="0"/>
                        </a:rPr>
                        <a:t> </a:t>
                      </a:r>
                      <a:r>
                        <a:rPr lang="en-US" sz="1400" dirty="0" err="1">
                          <a:solidFill>
                            <a:schemeClr val="bg1"/>
                          </a:solidFill>
                          <a:effectLst/>
                          <a:latin typeface="Calibri" charset="0"/>
                          <a:ea typeface="Calibri" charset="0"/>
                          <a:cs typeface="Calibri" charset="0"/>
                        </a:rPr>
                        <a:t>unklaren</a:t>
                      </a:r>
                      <a:r>
                        <a:rPr lang="en-US" sz="1400" dirty="0">
                          <a:solidFill>
                            <a:schemeClr val="bg1"/>
                          </a:solidFill>
                          <a:effectLst/>
                          <a:latin typeface="Calibri" charset="0"/>
                          <a:ea typeface="Calibri" charset="0"/>
                          <a:cs typeface="Calibri" charset="0"/>
                        </a:rPr>
                        <a:t> </a:t>
                      </a:r>
                      <a:r>
                        <a:rPr lang="en-US" sz="1400" dirty="0" err="1">
                          <a:solidFill>
                            <a:schemeClr val="bg1"/>
                          </a:solidFill>
                          <a:effectLst/>
                          <a:latin typeface="Calibri" charset="0"/>
                          <a:ea typeface="Calibri" charset="0"/>
                          <a:cs typeface="Calibri" charset="0"/>
                        </a:rPr>
                        <a:t>Voraussetzungen</a:t>
                      </a:r>
                      <a:r>
                        <a:rPr lang="en-US" sz="1400" dirty="0">
                          <a:solidFill>
                            <a:schemeClr val="bg1"/>
                          </a:solidFill>
                          <a:effectLst/>
                          <a:latin typeface="Calibri" charset="0"/>
                          <a:ea typeface="Calibri" charset="0"/>
                          <a:cs typeface="Calibri" charset="0"/>
                        </a:rPr>
                        <a:t>)</a:t>
                      </a:r>
                      <a:endParaRPr lang="de-DE" sz="1400" dirty="0">
                        <a:solidFill>
                          <a:schemeClr val="bg1"/>
                        </a:solidFill>
                        <a:effectLst/>
                        <a:latin typeface="Calibri" charset="0"/>
                        <a:ea typeface="Calibri" charset="0"/>
                        <a:cs typeface="Calibri" charset="0"/>
                      </a:endParaRPr>
                    </a:p>
                  </a:txBody>
                  <a:tcPr marL="68580" marR="68580" marT="0" marB="0" anchor="ctr"/>
                </a:tc>
                <a:tc>
                  <a:txBody>
                    <a:bodyPr/>
                    <a:lstStyle/>
                    <a:p>
                      <a:pPr algn="ctr" hangingPunct="0">
                        <a:lnSpc>
                          <a:spcPts val="1200"/>
                        </a:lnSpc>
                        <a:spcAft>
                          <a:spcPts val="0"/>
                        </a:spcAft>
                      </a:pPr>
                      <a:r>
                        <a:rPr lang="en-US"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a:effectLst/>
                          <a:latin typeface="Calibri" charset="0"/>
                          <a:ea typeface="Calibri" charset="0"/>
                          <a:cs typeface="Calibri" charset="0"/>
                        </a:rPr>
                        <a:t>x</a:t>
                      </a:r>
                      <a:endParaRPr lang="de-DE" sz="105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de-DE" sz="1400" dirty="0">
                          <a:effectLst/>
                          <a:latin typeface="Calibri" charset="0"/>
                          <a:ea typeface="Calibri" charset="0"/>
                          <a:cs typeface="Calibri" charset="0"/>
                        </a:rPr>
                        <a:t>Wie groß ist</a:t>
                      </a:r>
                      <a:r>
                        <a:rPr lang="de-DE" sz="1400" baseline="0" dirty="0">
                          <a:effectLst/>
                          <a:latin typeface="Calibri" charset="0"/>
                          <a:ea typeface="Calibri" charset="0"/>
                          <a:cs typeface="Calibri" charset="0"/>
                        </a:rPr>
                        <a:t> </a:t>
                      </a:r>
                      <a:r>
                        <a:rPr lang="de-DE" sz="1400" dirty="0">
                          <a:effectLst/>
                          <a:latin typeface="Calibri" charset="0"/>
                          <a:ea typeface="Calibri" charset="0"/>
                          <a:cs typeface="Calibri" charset="0"/>
                        </a:rPr>
                        <a:t>die Oberfläche eines Menschen?</a:t>
                      </a:r>
                      <a:endParaRPr lang="de-DE" sz="1600" dirty="0">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5"/>
                  </a:ext>
                </a:extLst>
              </a:tr>
              <a:tr h="524725">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Anwendungssuche</a:t>
                      </a:r>
                    </a:p>
                  </a:txBody>
                  <a:tcPr marL="68580" marR="68580" marT="0" marB="0" anchor="ctr"/>
                </a:tc>
                <a:tc>
                  <a:txBody>
                    <a:bodyPr/>
                    <a:lstStyle/>
                    <a:p>
                      <a:pPr algn="ctr" hangingPunct="0">
                        <a:lnSpc>
                          <a:spcPts val="1200"/>
                        </a:lnSpc>
                        <a:spcAft>
                          <a:spcPts val="0"/>
                        </a:spcAft>
                      </a:pPr>
                      <a:r>
                        <a:rPr lang="de-DE"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x</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de-DE" sz="1400" dirty="0">
                          <a:effectLst/>
                          <a:latin typeface="Calibri" charset="0"/>
                          <a:ea typeface="Calibri" charset="0"/>
                          <a:cs typeface="Calibri" charset="0"/>
                        </a:rPr>
                        <a:t>Was kann man mit F = ½ </a:t>
                      </a:r>
                      <a:r>
                        <a:rPr lang="de-DE" sz="1400" dirty="0" err="1">
                          <a:effectLst/>
                          <a:latin typeface="Calibri" charset="0"/>
                          <a:ea typeface="Calibri" charset="0"/>
                          <a:cs typeface="Calibri" charset="0"/>
                        </a:rPr>
                        <a:t>a</a:t>
                      </a:r>
                      <a:r>
                        <a:rPr lang="de-DE" sz="1400" dirty="0" err="1">
                          <a:effectLst/>
                          <a:latin typeface="Calibri" charset="0"/>
                          <a:ea typeface="Calibri" charset="0"/>
                          <a:cs typeface="Calibri" charset="0"/>
                          <a:sym typeface="Symbol"/>
                        </a:rPr>
                        <a:t></a:t>
                      </a:r>
                      <a:r>
                        <a:rPr lang="de-DE" sz="1400" dirty="0" err="1">
                          <a:effectLst/>
                          <a:latin typeface="Calibri" charset="0"/>
                          <a:ea typeface="Calibri" charset="0"/>
                          <a:cs typeface="Calibri" charset="0"/>
                        </a:rPr>
                        <a:t>b</a:t>
                      </a:r>
                      <a:r>
                        <a:rPr lang="de-DE" sz="1400" dirty="0">
                          <a:effectLst/>
                          <a:latin typeface="Calibri" charset="0"/>
                          <a:ea typeface="Calibri" charset="0"/>
                          <a:cs typeface="Calibri" charset="0"/>
                        </a:rPr>
                        <a:t> berechnen?</a:t>
                      </a:r>
                    </a:p>
                  </a:txBody>
                  <a:tcPr marL="68580" marR="68580" marT="0" marB="0" anchor="ctr"/>
                </a:tc>
                <a:extLst>
                  <a:ext uri="{0D108BD9-81ED-4DB2-BD59-A6C34878D82A}">
                    <a16:rowId xmlns="" xmlns:a16="http://schemas.microsoft.com/office/drawing/2014/main" val="10006"/>
                  </a:ext>
                </a:extLst>
              </a:tr>
              <a:tr h="572426">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Problem (mit offenem Ziel), open </a:t>
                      </a:r>
                      <a:r>
                        <a:rPr lang="de-DE" sz="1400" dirty="0" err="1">
                          <a:solidFill>
                            <a:schemeClr val="bg1"/>
                          </a:solidFill>
                          <a:effectLst/>
                          <a:latin typeface="Calibri" charset="0"/>
                          <a:ea typeface="Calibri" charset="0"/>
                          <a:cs typeface="Calibri" charset="0"/>
                        </a:rPr>
                        <a:t>ended</a:t>
                      </a:r>
                      <a:r>
                        <a:rPr lang="de-DE" sz="1400" dirty="0">
                          <a:solidFill>
                            <a:schemeClr val="bg1"/>
                          </a:solidFill>
                          <a:effectLst/>
                          <a:latin typeface="Calibri" charset="0"/>
                          <a:ea typeface="Calibri" charset="0"/>
                          <a:cs typeface="Calibri" charset="0"/>
                        </a:rPr>
                        <a:t> </a:t>
                      </a:r>
                      <a:r>
                        <a:rPr lang="de-DE" sz="1400" dirty="0" err="1">
                          <a:solidFill>
                            <a:schemeClr val="bg1"/>
                          </a:solidFill>
                          <a:effectLst/>
                          <a:latin typeface="Calibri" charset="0"/>
                          <a:ea typeface="Calibri" charset="0"/>
                          <a:cs typeface="Calibri" charset="0"/>
                        </a:rPr>
                        <a:t>problem</a:t>
                      </a:r>
                      <a:endParaRPr lang="de-DE" sz="1400" dirty="0">
                        <a:solidFill>
                          <a:schemeClr val="bg1"/>
                        </a:solidFill>
                        <a:effectLst/>
                        <a:latin typeface="Calibri" charset="0"/>
                        <a:ea typeface="Calibri" charset="0"/>
                        <a:cs typeface="Calibri" charset="0"/>
                      </a:endParaRPr>
                    </a:p>
                  </a:txBody>
                  <a:tcPr marL="68580" marR="68580" marT="0" marB="0" anchor="ctr"/>
                </a:tc>
                <a:tc>
                  <a:txBody>
                    <a:bodyPr/>
                    <a:lstStyle/>
                    <a:p>
                      <a:pPr algn="ctr" hangingPunct="0">
                        <a:lnSpc>
                          <a:spcPts val="1200"/>
                        </a:lnSpc>
                        <a:spcAft>
                          <a:spcPts val="0"/>
                        </a:spcAft>
                      </a:pPr>
                      <a:r>
                        <a:rPr lang="en-US" sz="2400">
                          <a:effectLst/>
                          <a:latin typeface="Calibri" charset="0"/>
                          <a:ea typeface="Calibri" charset="0"/>
                          <a:cs typeface="Calibri" charset="0"/>
                        </a:rPr>
                        <a:t>x</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en-US"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de-DE" sz="1400" dirty="0">
                          <a:effectLst/>
                          <a:latin typeface="Calibri" charset="0"/>
                          <a:ea typeface="Calibri" charset="0"/>
                          <a:cs typeface="Calibri" charset="0"/>
                        </a:rPr>
                        <a:t>Was kann man hier alles</a:t>
                      </a:r>
                      <a:br>
                        <a:rPr lang="de-DE" sz="1400" dirty="0">
                          <a:effectLst/>
                          <a:latin typeface="Calibri" charset="0"/>
                          <a:ea typeface="Calibri" charset="0"/>
                          <a:cs typeface="Calibri" charset="0"/>
                        </a:rPr>
                      </a:br>
                      <a:r>
                        <a:rPr lang="de-DE" sz="1400" dirty="0">
                          <a:effectLst/>
                          <a:latin typeface="Calibri" charset="0"/>
                          <a:ea typeface="Calibri" charset="0"/>
                          <a:cs typeface="Calibri" charset="0"/>
                        </a:rPr>
                        <a:t>berechnen?</a:t>
                      </a:r>
                    </a:p>
                  </a:txBody>
                  <a:tcPr marL="68580" marR="68580" marT="0" marB="0" anchor="ctr"/>
                </a:tc>
                <a:extLst>
                  <a:ext uri="{0D108BD9-81ED-4DB2-BD59-A6C34878D82A}">
                    <a16:rowId xmlns="" xmlns:a16="http://schemas.microsoft.com/office/drawing/2014/main" val="10007"/>
                  </a:ext>
                </a:extLst>
              </a:tr>
              <a:tr h="524725">
                <a:tc>
                  <a:txBody>
                    <a:bodyPr/>
                    <a:lstStyle/>
                    <a:p>
                      <a:pPr algn="l" hangingPunct="0">
                        <a:lnSpc>
                          <a:spcPts val="1200"/>
                        </a:lnSpc>
                        <a:spcAft>
                          <a:spcPts val="0"/>
                        </a:spcAft>
                      </a:pPr>
                      <a:r>
                        <a:rPr lang="de-DE" sz="1400" dirty="0">
                          <a:solidFill>
                            <a:schemeClr val="bg1"/>
                          </a:solidFill>
                          <a:effectLst/>
                          <a:latin typeface="Calibri" charset="0"/>
                          <a:ea typeface="Calibri" charset="0"/>
                          <a:cs typeface="Calibri" charset="0"/>
                        </a:rPr>
                        <a:t>offene Situation</a:t>
                      </a:r>
                    </a:p>
                  </a:txBody>
                  <a:tcPr marL="68580" marR="68580" marT="0" marB="0" anchor="ctr"/>
                </a:tc>
                <a:tc>
                  <a:txBody>
                    <a:bodyPr/>
                    <a:lstStyle/>
                    <a:p>
                      <a:pPr algn="ctr" hangingPunct="0">
                        <a:lnSpc>
                          <a:spcPts val="1200"/>
                        </a:lnSpc>
                        <a:spcAft>
                          <a:spcPts val="0"/>
                        </a:spcAft>
                      </a:pPr>
                      <a:r>
                        <a:rPr lang="de-DE"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a:effectLst/>
                          <a:latin typeface="Calibri" charset="0"/>
                          <a:ea typeface="Calibri" charset="0"/>
                          <a:cs typeface="Calibri" charset="0"/>
                        </a:rPr>
                        <a:t>o</a:t>
                      </a:r>
                      <a:endParaRPr lang="de-DE" sz="1050">
                        <a:effectLst/>
                        <a:latin typeface="Calibri" charset="0"/>
                        <a:ea typeface="Calibri" charset="0"/>
                        <a:cs typeface="Calibri" charset="0"/>
                      </a:endParaRPr>
                    </a:p>
                  </a:txBody>
                  <a:tcPr marL="0" marR="0" marT="0" marB="0" anchor="ctr"/>
                </a:tc>
                <a:tc>
                  <a:txBody>
                    <a:bodyPr/>
                    <a:lstStyle/>
                    <a:p>
                      <a:pPr algn="ctr" hangingPunct="0">
                        <a:lnSpc>
                          <a:spcPts val="1200"/>
                        </a:lnSpc>
                        <a:spcAft>
                          <a:spcPts val="0"/>
                        </a:spcAft>
                      </a:pPr>
                      <a:r>
                        <a:rPr lang="de-DE" sz="2400" dirty="0">
                          <a:effectLst/>
                          <a:latin typeface="Calibri" charset="0"/>
                          <a:ea typeface="Calibri" charset="0"/>
                          <a:cs typeface="Calibri" charset="0"/>
                        </a:rPr>
                        <a:t>o</a:t>
                      </a:r>
                      <a:endParaRPr lang="de-DE" sz="1050" dirty="0">
                        <a:effectLst/>
                        <a:latin typeface="Calibri" charset="0"/>
                        <a:ea typeface="Calibri" charset="0"/>
                        <a:cs typeface="Calibri" charset="0"/>
                      </a:endParaRPr>
                    </a:p>
                  </a:txBody>
                  <a:tcPr marL="0" marR="0" marT="0" marB="0" anchor="ctr"/>
                </a:tc>
                <a:tc>
                  <a:txBody>
                    <a:bodyPr/>
                    <a:lstStyle/>
                    <a:p>
                      <a:pPr algn="l" hangingPunct="0">
                        <a:lnSpc>
                          <a:spcPts val="1200"/>
                        </a:lnSpc>
                        <a:spcAft>
                          <a:spcPts val="0"/>
                        </a:spcAft>
                      </a:pPr>
                      <a:r>
                        <a:rPr lang="de-DE" sz="1400" dirty="0">
                          <a:effectLst/>
                          <a:latin typeface="Calibri" charset="0"/>
                          <a:ea typeface="Calibri" charset="0"/>
                          <a:cs typeface="Calibri" charset="0"/>
                        </a:rPr>
                        <a:t>Wie viele Maße benötigt man, um einen Flächeninhalt zu berechnen?</a:t>
                      </a:r>
                      <a:endParaRPr lang="de-DE" sz="1600" dirty="0">
                        <a:effectLst/>
                        <a:latin typeface="Calibri" charset="0"/>
                        <a:ea typeface="Calibri" charset="0"/>
                        <a:cs typeface="Calibri" charset="0"/>
                      </a:endParaRPr>
                    </a:p>
                  </a:txBody>
                  <a:tcPr marL="68580" marR="68580" marT="0" marB="0" anchor="ctr"/>
                </a:tc>
                <a:extLst>
                  <a:ext uri="{0D108BD9-81ED-4DB2-BD59-A6C34878D82A}">
                    <a16:rowId xmlns="" xmlns:a16="http://schemas.microsoft.com/office/drawing/2014/main" val="10008"/>
                  </a:ext>
                </a:extLst>
              </a:tr>
            </a:tbl>
          </a:graphicData>
        </a:graphic>
      </p:graphicFrame>
      <p:sp>
        <p:nvSpPr>
          <p:cNvPr id="8" name="Rechtwinkliges Dreieck 7"/>
          <p:cNvSpPr/>
          <p:nvPr/>
        </p:nvSpPr>
        <p:spPr>
          <a:xfrm>
            <a:off x="6012160" y="2492896"/>
            <a:ext cx="720080" cy="270892"/>
          </a:xfrm>
          <a:prstGeom prst="rtTriangle">
            <a:avLst/>
          </a:prstGeom>
          <a:solidFill>
            <a:srgbClr val="FFFFFF"/>
          </a:solidFill>
          <a:ln w="12700" cmpd="sng">
            <a:solidFill>
              <a:srgbClr val="000000"/>
            </a:solidFill>
          </a:ln>
          <a:effectLst/>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9" name="Achteck 8"/>
          <p:cNvSpPr/>
          <p:nvPr/>
        </p:nvSpPr>
        <p:spPr>
          <a:xfrm>
            <a:off x="5095969" y="3084878"/>
            <a:ext cx="384994" cy="387884"/>
          </a:xfrm>
          <a:prstGeom prst="octagon">
            <a:avLst/>
          </a:prstGeom>
          <a:solidFill>
            <a:srgbClr val="FFFFFF"/>
          </a:solidFill>
          <a:ln w="12700" cmpd="sng">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10" name="Bild 10"/>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6256" y="5229200"/>
            <a:ext cx="432048" cy="444392"/>
          </a:xfrm>
          <a:prstGeom prst="rect">
            <a:avLst/>
          </a:prstGeom>
          <a:noFill/>
          <a:extLst>
            <a:ext uri="{909E8E84-426E-40DD-AFC4-6F175D3DCCD1}">
              <a14:hiddenFill xmlns:a14="http://schemas.microsoft.com/office/drawing/2010/main">
                <a:solidFill>
                  <a:srgbClr val="FFFFFF"/>
                </a:solidFill>
              </a14:hiddenFill>
            </a:ext>
          </a:extLst>
        </p:spPr>
      </p:pic>
      <p:sp>
        <p:nvSpPr>
          <p:cNvPr id="11" name="Rechtwinkliges Dreieck 10"/>
          <p:cNvSpPr/>
          <p:nvPr/>
        </p:nvSpPr>
        <p:spPr>
          <a:xfrm rot="8305666">
            <a:off x="5191290" y="2024550"/>
            <a:ext cx="247650" cy="220662"/>
          </a:xfrm>
          <a:prstGeom prst="rtTriangle">
            <a:avLst/>
          </a:prstGeom>
          <a:solidFill>
            <a:srgbClr val="FFFFFF"/>
          </a:solidFill>
          <a:ln w="12700" cmpd="sng">
            <a:solidFill>
              <a:srgbClr val="000000"/>
            </a:solidFill>
          </a:ln>
          <a:effectLst/>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2" name="Textfeld 11"/>
          <p:cNvSpPr txBox="1"/>
          <p:nvPr/>
        </p:nvSpPr>
        <p:spPr>
          <a:xfrm>
            <a:off x="3851920" y="6309320"/>
            <a:ext cx="5040561" cy="523220"/>
          </a:xfrm>
          <a:prstGeom prst="rect">
            <a:avLst/>
          </a:prstGeom>
          <a:noFill/>
        </p:spPr>
        <p:txBody>
          <a:bodyPr wrap="square" rtlCol="0">
            <a:spAutoFit/>
          </a:bodyPr>
          <a:lstStyle/>
          <a:p>
            <a:r>
              <a:rPr lang="de-DE" sz="1400" dirty="0">
                <a:latin typeface="Calibri" panose="020F0502020204030204" pitchFamily="34" charset="0"/>
              </a:rPr>
              <a:t>Wiegand, B. / Blum ,W. 1999; Bruder, R. 2000; </a:t>
            </a:r>
            <a:r>
              <a:rPr lang="de-DE" sz="1400" dirty="0" err="1">
                <a:latin typeface="Calibri" panose="020F0502020204030204" pitchFamily="34" charset="0"/>
              </a:rPr>
              <a:t>Greefrath</a:t>
            </a:r>
            <a:r>
              <a:rPr lang="de-DE" sz="1400" dirty="0">
                <a:latin typeface="Calibri" panose="020F0502020204030204" pitchFamily="34" charset="0"/>
              </a:rPr>
              <a:t>, G. 2004; </a:t>
            </a:r>
            <a:r>
              <a:rPr lang="de-DE" sz="1400" dirty="0" err="1">
                <a:latin typeface="Calibri" panose="020F0502020204030204" pitchFamily="34" charset="0"/>
              </a:rPr>
              <a:t>Büchter</a:t>
            </a:r>
            <a:r>
              <a:rPr lang="de-DE" sz="1400" dirty="0">
                <a:latin typeface="Calibri" panose="020F0502020204030204" pitchFamily="34" charset="0"/>
              </a:rPr>
              <a:t>, A. &amp; </a:t>
            </a:r>
            <a:r>
              <a:rPr lang="de-DE" sz="1400" dirty="0" err="1">
                <a:latin typeface="Calibri" panose="020F0502020204030204" pitchFamily="34" charset="0"/>
              </a:rPr>
              <a:t>Leuders</a:t>
            </a:r>
            <a:r>
              <a:rPr lang="de-DE" sz="1400" dirty="0">
                <a:latin typeface="Calibri" panose="020F0502020204030204" pitchFamily="34" charset="0"/>
              </a:rPr>
              <a:t>, T. 2007; Wiegand, B./Blum, W. (1999)</a:t>
            </a:r>
          </a:p>
        </p:txBody>
      </p:sp>
    </p:spTree>
    <p:extLst>
      <p:ext uri="{BB962C8B-B14F-4D97-AF65-F5344CB8AC3E}">
        <p14:creationId xmlns:p14="http://schemas.microsoft.com/office/powerpoint/2010/main" val="625583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2492896"/>
            <a:ext cx="6120680"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solidFill>
                  <a:srgbClr val="327A86"/>
                </a:solidFill>
              </a:rPr>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4036716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 xmlns:a16="http://schemas.microsoft.com/office/drawing/2014/main" id="{0690E641-426D-4101-8FF4-18201ECCFCEF}"/>
              </a:ext>
            </a:extLst>
          </p:cNvPr>
          <p:cNvSpPr>
            <a:spLocks noGrp="1"/>
          </p:cNvSpPr>
          <p:nvPr>
            <p:ph idx="1"/>
          </p:nvPr>
        </p:nvSpPr>
        <p:spPr>
          <a:xfrm>
            <a:off x="323528" y="1124744"/>
            <a:ext cx="8424936" cy="3096344"/>
          </a:xfrm>
        </p:spPr>
        <p:txBody>
          <a:bodyPr/>
          <a:lstStyle/>
          <a:p>
            <a:pPr marL="0" indent="0">
              <a:buNone/>
            </a:pPr>
            <a:r>
              <a:rPr lang="de-DE" dirty="0"/>
              <a:t>Problemlösen kann, muss aber nicht eigenständiger Unterrichtsinhalt sein. </a:t>
            </a:r>
            <a:r>
              <a:rPr lang="de-DE" dirty="0" smtClean="0"/>
              <a:t/>
            </a:r>
            <a:br>
              <a:rPr lang="de-DE" dirty="0" smtClean="0"/>
            </a:br>
            <a:r>
              <a:rPr lang="de-DE" dirty="0" smtClean="0"/>
              <a:t>Man </a:t>
            </a:r>
            <a:r>
              <a:rPr lang="de-DE" dirty="0"/>
              <a:t>unterscheidet </a:t>
            </a:r>
            <a:r>
              <a:rPr lang="de-DE" dirty="0" smtClean="0"/>
              <a:t>zwischen:</a:t>
            </a:r>
            <a:r>
              <a:rPr lang="de-DE" dirty="0"/>
              <a:t/>
            </a:r>
            <a:br>
              <a:rPr lang="de-DE" dirty="0"/>
            </a:br>
            <a:r>
              <a:rPr lang="de-DE" dirty="0"/>
              <a:t/>
            </a:r>
            <a:br>
              <a:rPr lang="de-DE" dirty="0"/>
            </a:br>
            <a:r>
              <a:rPr lang="de-DE" dirty="0"/>
              <a:t>(1) dem Lernen </a:t>
            </a:r>
            <a:r>
              <a:rPr lang="de-DE" i="1" dirty="0"/>
              <a:t>für</a:t>
            </a:r>
            <a:r>
              <a:rPr lang="de-DE" dirty="0"/>
              <a:t> Problemlösen (Problemlösen als Lernziel, hier wird insbesondere die Kompetenz geschult) und </a:t>
            </a:r>
            <a:br>
              <a:rPr lang="de-DE" dirty="0"/>
            </a:br>
            <a:r>
              <a:rPr lang="de-DE" dirty="0"/>
              <a:t/>
            </a:r>
            <a:br>
              <a:rPr lang="de-DE" dirty="0"/>
            </a:br>
            <a:r>
              <a:rPr lang="de-DE" dirty="0"/>
              <a:t>(2) dem Lernen </a:t>
            </a:r>
            <a:r>
              <a:rPr lang="de-DE" i="1" dirty="0"/>
              <a:t>durch</a:t>
            </a:r>
            <a:r>
              <a:rPr lang="de-DE" dirty="0"/>
              <a:t> Problemlösen (Problemlösen als Methode, hier wird Problemlösen eingesetzt, um andere Inhalte zu vermitteln und zu vertiefen).</a:t>
            </a:r>
          </a:p>
        </p:txBody>
      </p:sp>
    </p:spTree>
    <p:extLst>
      <p:ext uri="{BB962C8B-B14F-4D97-AF65-F5344CB8AC3E}">
        <p14:creationId xmlns:p14="http://schemas.microsoft.com/office/powerpoint/2010/main" val="6108416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solidFill>
                  <a:srgbClr val="327A87"/>
                </a:solidFill>
                <a:latin typeface="Calibri" charset="0"/>
                <a:ea typeface="Calibri" charset="0"/>
                <a:cs typeface="Calibri" charset="0"/>
              </a:rPr>
              <a:t>3. Ziele für den Mathematikunterricht</a:t>
            </a:r>
            <a:endParaRPr lang="de-DE" dirty="0">
              <a:latin typeface="Calibri" charset="0"/>
              <a:ea typeface="Calibri" charset="0"/>
              <a:cs typeface="Calibri" charset="0"/>
            </a:endParaRPr>
          </a:p>
        </p:txBody>
      </p:sp>
      <p:sp>
        <p:nvSpPr>
          <p:cNvPr id="13" name="Rechteck 12"/>
          <p:cNvSpPr/>
          <p:nvPr/>
        </p:nvSpPr>
        <p:spPr>
          <a:xfrm>
            <a:off x="4605133" y="1762911"/>
            <a:ext cx="3244934" cy="41044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a typeface="Calibri" charset="0"/>
              <a:cs typeface="Calibri" charset="0"/>
            </a:endParaRPr>
          </a:p>
        </p:txBody>
      </p:sp>
      <p:sp>
        <p:nvSpPr>
          <p:cNvPr id="14" name="Rechteck 13"/>
          <p:cNvSpPr/>
          <p:nvPr/>
        </p:nvSpPr>
        <p:spPr>
          <a:xfrm>
            <a:off x="737424" y="1762911"/>
            <a:ext cx="3244934" cy="41044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Calibri" charset="0"/>
              <a:ea typeface="Calibri" charset="0"/>
              <a:cs typeface="Calibri" charset="0"/>
            </a:endParaRPr>
          </a:p>
        </p:txBody>
      </p:sp>
      <p:sp>
        <p:nvSpPr>
          <p:cNvPr id="15" name="Textfeld 14"/>
          <p:cNvSpPr txBox="1"/>
          <p:nvPr/>
        </p:nvSpPr>
        <p:spPr>
          <a:xfrm>
            <a:off x="745813" y="1750572"/>
            <a:ext cx="3244934" cy="830997"/>
          </a:xfrm>
          <a:prstGeom prst="rect">
            <a:avLst/>
          </a:prstGeom>
          <a:noFill/>
        </p:spPr>
        <p:txBody>
          <a:bodyPr wrap="square" rtlCol="0">
            <a:spAutoFit/>
          </a:bodyPr>
          <a:lstStyle/>
          <a:p>
            <a:r>
              <a:rPr lang="de-DE" sz="2400" b="1" dirty="0">
                <a:solidFill>
                  <a:schemeClr val="bg1"/>
                </a:solidFill>
                <a:latin typeface="Calibri" charset="0"/>
                <a:ea typeface="Calibri" charset="0"/>
                <a:cs typeface="Calibri" charset="0"/>
              </a:rPr>
              <a:t>Problemlösen als Lernziel</a:t>
            </a:r>
          </a:p>
        </p:txBody>
      </p:sp>
      <p:sp>
        <p:nvSpPr>
          <p:cNvPr id="16" name="Textfeld 15"/>
          <p:cNvSpPr txBox="1"/>
          <p:nvPr/>
        </p:nvSpPr>
        <p:spPr>
          <a:xfrm>
            <a:off x="4611008" y="1800906"/>
            <a:ext cx="3244934" cy="830997"/>
          </a:xfrm>
          <a:prstGeom prst="rect">
            <a:avLst/>
          </a:prstGeom>
          <a:noFill/>
        </p:spPr>
        <p:txBody>
          <a:bodyPr wrap="square" rtlCol="0">
            <a:spAutoFit/>
          </a:bodyPr>
          <a:lstStyle/>
          <a:p>
            <a:r>
              <a:rPr lang="de-DE" sz="2400" b="1" dirty="0">
                <a:solidFill>
                  <a:schemeClr val="bg1"/>
                </a:solidFill>
                <a:latin typeface="Calibri" charset="0"/>
                <a:ea typeface="Calibri" charset="0"/>
                <a:cs typeface="Calibri" charset="0"/>
              </a:rPr>
              <a:t>Problemlösen als Lernprinzip</a:t>
            </a:r>
          </a:p>
        </p:txBody>
      </p:sp>
      <p:sp>
        <p:nvSpPr>
          <p:cNvPr id="17" name="Textfeld 16"/>
          <p:cNvSpPr txBox="1"/>
          <p:nvPr/>
        </p:nvSpPr>
        <p:spPr>
          <a:xfrm>
            <a:off x="4739020" y="3189935"/>
            <a:ext cx="2977802" cy="1015663"/>
          </a:xfrm>
          <a:prstGeom prst="rect">
            <a:avLst/>
          </a:prstGeom>
          <a:solidFill>
            <a:schemeClr val="bg1"/>
          </a:solidFill>
        </p:spPr>
        <p:txBody>
          <a:bodyPr wrap="square" rtlCol="0">
            <a:spAutoFit/>
          </a:bodyPr>
          <a:lstStyle/>
          <a:p>
            <a:r>
              <a:rPr lang="de-DE" sz="2000" dirty="0">
                <a:latin typeface="Calibri" charset="0"/>
                <a:ea typeface="Calibri" charset="0"/>
                <a:cs typeface="Calibri" charset="0"/>
              </a:rPr>
              <a:t>Problemlösen als produktives mathematisches Denken</a:t>
            </a:r>
          </a:p>
        </p:txBody>
      </p:sp>
      <p:sp>
        <p:nvSpPr>
          <p:cNvPr id="18" name="Textfeld 17"/>
          <p:cNvSpPr txBox="1"/>
          <p:nvPr/>
        </p:nvSpPr>
        <p:spPr>
          <a:xfrm>
            <a:off x="850332" y="3712791"/>
            <a:ext cx="2991826" cy="1015663"/>
          </a:xfrm>
          <a:prstGeom prst="rect">
            <a:avLst/>
          </a:prstGeom>
          <a:solidFill>
            <a:schemeClr val="bg1"/>
          </a:solidFill>
        </p:spPr>
        <p:txBody>
          <a:bodyPr wrap="square" rtlCol="0">
            <a:spAutoFit/>
          </a:bodyPr>
          <a:lstStyle/>
          <a:p>
            <a:r>
              <a:rPr lang="de-DE" sz="2000" dirty="0">
                <a:latin typeface="Calibri" charset="0"/>
                <a:ea typeface="Calibri" charset="0"/>
                <a:cs typeface="Calibri" charset="0"/>
              </a:rPr>
              <a:t>Prozessbezogene Kompetenzen </a:t>
            </a:r>
            <a:br>
              <a:rPr lang="de-DE" sz="2000" dirty="0">
                <a:latin typeface="Calibri" charset="0"/>
                <a:ea typeface="Calibri" charset="0"/>
                <a:cs typeface="Calibri" charset="0"/>
              </a:rPr>
            </a:br>
            <a:r>
              <a:rPr lang="de-DE" sz="2000" dirty="0">
                <a:latin typeface="Calibri" charset="0"/>
                <a:ea typeface="Calibri" charset="0"/>
                <a:cs typeface="Calibri" charset="0"/>
              </a:rPr>
              <a:t>erwerben</a:t>
            </a:r>
          </a:p>
        </p:txBody>
      </p:sp>
      <p:sp>
        <p:nvSpPr>
          <p:cNvPr id="19" name="Textfeld 18"/>
          <p:cNvSpPr txBox="1"/>
          <p:nvPr/>
        </p:nvSpPr>
        <p:spPr>
          <a:xfrm>
            <a:off x="850332" y="4796528"/>
            <a:ext cx="2991826" cy="1015663"/>
          </a:xfrm>
          <a:prstGeom prst="rect">
            <a:avLst/>
          </a:prstGeom>
          <a:solidFill>
            <a:schemeClr val="bg1"/>
          </a:solidFill>
        </p:spPr>
        <p:txBody>
          <a:bodyPr wrap="square" rtlCol="0">
            <a:spAutoFit/>
          </a:bodyPr>
          <a:lstStyle/>
          <a:p>
            <a:r>
              <a:rPr lang="de-DE" sz="2000" dirty="0">
                <a:latin typeface="Calibri" charset="0"/>
                <a:ea typeface="Calibri" charset="0"/>
                <a:cs typeface="Calibri" charset="0"/>
              </a:rPr>
              <a:t>Produktiv und </a:t>
            </a:r>
            <a:br>
              <a:rPr lang="de-DE" sz="2000" dirty="0">
                <a:latin typeface="Calibri" charset="0"/>
                <a:ea typeface="Calibri" charset="0"/>
                <a:cs typeface="Calibri" charset="0"/>
              </a:rPr>
            </a:br>
            <a:r>
              <a:rPr lang="de-DE" sz="2000" dirty="0">
                <a:latin typeface="Calibri" charset="0"/>
                <a:ea typeface="Calibri" charset="0"/>
                <a:cs typeface="Calibri" charset="0"/>
              </a:rPr>
              <a:t>kreativ denken </a:t>
            </a:r>
            <a:br>
              <a:rPr lang="de-DE" sz="2000" dirty="0">
                <a:latin typeface="Calibri" charset="0"/>
                <a:ea typeface="Calibri" charset="0"/>
                <a:cs typeface="Calibri" charset="0"/>
              </a:rPr>
            </a:br>
            <a:r>
              <a:rPr lang="de-DE" sz="2000" dirty="0">
                <a:latin typeface="Calibri" charset="0"/>
                <a:ea typeface="Calibri" charset="0"/>
                <a:cs typeface="Calibri" charset="0"/>
              </a:rPr>
              <a:t>und handeln</a:t>
            </a:r>
          </a:p>
        </p:txBody>
      </p:sp>
      <p:sp>
        <p:nvSpPr>
          <p:cNvPr id="20" name="Textfeld 19"/>
          <p:cNvSpPr txBox="1"/>
          <p:nvPr/>
        </p:nvSpPr>
        <p:spPr>
          <a:xfrm>
            <a:off x="850332" y="2651754"/>
            <a:ext cx="2991826" cy="1015663"/>
          </a:xfrm>
          <a:prstGeom prst="rect">
            <a:avLst/>
          </a:prstGeom>
          <a:solidFill>
            <a:schemeClr val="bg1"/>
          </a:solidFill>
        </p:spPr>
        <p:txBody>
          <a:bodyPr wrap="square" rtlCol="0">
            <a:spAutoFit/>
          </a:bodyPr>
          <a:lstStyle/>
          <a:p>
            <a:r>
              <a:rPr lang="de-DE" sz="2000" dirty="0">
                <a:latin typeface="Calibri" charset="0"/>
                <a:ea typeface="Calibri" charset="0"/>
                <a:cs typeface="Calibri" charset="0"/>
              </a:rPr>
              <a:t>Bereichsspezifische Problemlösestrategien entwickeln</a:t>
            </a:r>
          </a:p>
        </p:txBody>
      </p:sp>
      <p:sp>
        <p:nvSpPr>
          <p:cNvPr id="21" name="Textfeld 20"/>
          <p:cNvSpPr txBox="1"/>
          <p:nvPr/>
        </p:nvSpPr>
        <p:spPr>
          <a:xfrm>
            <a:off x="4735816" y="4278072"/>
            <a:ext cx="2977802" cy="1015663"/>
          </a:xfrm>
          <a:prstGeom prst="rect">
            <a:avLst/>
          </a:prstGeom>
          <a:solidFill>
            <a:schemeClr val="bg1"/>
          </a:solidFill>
        </p:spPr>
        <p:txBody>
          <a:bodyPr wrap="square" rtlCol="0">
            <a:spAutoFit/>
          </a:bodyPr>
          <a:lstStyle/>
          <a:p>
            <a:r>
              <a:rPr lang="de-DE" sz="2000" dirty="0">
                <a:latin typeface="Calibri" charset="0"/>
                <a:ea typeface="Calibri" charset="0"/>
                <a:cs typeface="Calibri" charset="0"/>
              </a:rPr>
              <a:t>Mathematische Konzepte entwickeln beim Problemlösen</a:t>
            </a:r>
          </a:p>
        </p:txBody>
      </p:sp>
    </p:spTree>
    <p:extLst>
      <p:ext uri="{BB962C8B-B14F-4D97-AF65-F5344CB8AC3E}">
        <p14:creationId xmlns:p14="http://schemas.microsoft.com/office/powerpoint/2010/main" val="21627902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4000" y="417600"/>
            <a:ext cx="8568480" cy="923168"/>
          </a:xfrm>
        </p:spPr>
        <p:txBody>
          <a:bodyPr>
            <a:norm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KMK-Standards (für die Sekundarstufe) dazu?</a:t>
            </a:r>
            <a:endParaRPr lang="de-DE" dirty="0"/>
          </a:p>
        </p:txBody>
      </p:sp>
      <p:sp>
        <p:nvSpPr>
          <p:cNvPr id="4" name="Rechteck 3"/>
          <p:cNvSpPr/>
          <p:nvPr/>
        </p:nvSpPr>
        <p:spPr>
          <a:xfrm>
            <a:off x="4067945" y="1450519"/>
            <a:ext cx="5184575" cy="2308324"/>
          </a:xfrm>
          <a:prstGeom prst="rect">
            <a:avLst/>
          </a:prstGeom>
        </p:spPr>
        <p:txBody>
          <a:bodyPr wrap="square">
            <a:spAutoFit/>
          </a:bodyPr>
          <a:lstStyle/>
          <a:p>
            <a:pPr algn="just"/>
            <a:r>
              <a:rPr lang="de-DE" sz="1600" b="1" dirty="0">
                <a:solidFill>
                  <a:srgbClr val="000000"/>
                </a:solidFill>
                <a:latin typeface="BANFL A+ Excelsior 107"/>
              </a:rPr>
              <a:t>(K 2) Probleme mathematisch lösen </a:t>
            </a:r>
            <a:endParaRPr lang="de-DE" sz="1600" dirty="0">
              <a:solidFill>
                <a:srgbClr val="000000"/>
              </a:solidFill>
              <a:latin typeface="BANFL A+ Excelsior 107"/>
            </a:endParaRPr>
          </a:p>
          <a:p>
            <a:pPr algn="just"/>
            <a:r>
              <a:rPr lang="de-DE" sz="1600" dirty="0">
                <a:solidFill>
                  <a:srgbClr val="000000"/>
                </a:solidFill>
                <a:latin typeface="BANEM J+ Excelsior 107"/>
              </a:rPr>
              <a:t>Dazu gehört: </a:t>
            </a:r>
          </a:p>
          <a:p>
            <a:pPr marL="342900" indent="-342900">
              <a:buClr>
                <a:srgbClr val="327A86"/>
              </a:buClr>
              <a:buFont typeface="Wingdings" panose="05000000000000000000" pitchFamily="2" charset="2"/>
              <a:buChar char="§"/>
            </a:pPr>
            <a:r>
              <a:rPr lang="de-DE" sz="1600" dirty="0">
                <a:solidFill>
                  <a:srgbClr val="000000"/>
                </a:solidFill>
                <a:latin typeface="BANEM J+ Excelsior 107"/>
              </a:rPr>
              <a:t>vorgegebene und selbst formulierte Probleme bearbeiten, </a:t>
            </a:r>
          </a:p>
          <a:p>
            <a:pPr marL="342900" indent="-342900">
              <a:buClr>
                <a:srgbClr val="327A86"/>
              </a:buClr>
              <a:buFont typeface="Wingdings" panose="05000000000000000000" pitchFamily="2" charset="2"/>
              <a:buChar char="§"/>
            </a:pPr>
            <a:r>
              <a:rPr lang="de-DE" sz="1600" dirty="0">
                <a:solidFill>
                  <a:srgbClr val="000000"/>
                </a:solidFill>
                <a:latin typeface="BANEM J+ Excelsior 107"/>
              </a:rPr>
              <a:t>geeignete heuristische Hilfsmittel, Strategien und Prinzipien zum Problemlösen auswählen und anwenden, </a:t>
            </a:r>
          </a:p>
          <a:p>
            <a:pPr marL="342900" indent="-342900">
              <a:buClr>
                <a:srgbClr val="327A86"/>
              </a:buClr>
              <a:buFont typeface="Wingdings" panose="05000000000000000000" pitchFamily="2" charset="2"/>
              <a:buChar char="§"/>
            </a:pPr>
            <a:r>
              <a:rPr lang="de-DE" sz="1600" dirty="0">
                <a:solidFill>
                  <a:srgbClr val="000000"/>
                </a:solidFill>
                <a:latin typeface="BANEM J+ Excelsior 107"/>
              </a:rPr>
              <a:t>die Plausibilität der Ergebnisse überprüfen sowie das Finden von Lösungsideen und die Lösungswege reflektieren. </a:t>
            </a:r>
          </a:p>
        </p:txBody>
      </p:sp>
      <p:graphicFrame>
        <p:nvGraphicFramePr>
          <p:cNvPr id="5" name="Tabelle 4"/>
          <p:cNvGraphicFramePr>
            <a:graphicFrameLocks noGrp="1"/>
          </p:cNvGraphicFramePr>
          <p:nvPr>
            <p:extLst>
              <p:ext uri="{D42A27DB-BD31-4B8C-83A1-F6EECF244321}">
                <p14:modId xmlns:p14="http://schemas.microsoft.com/office/powerpoint/2010/main" val="1727507568"/>
              </p:ext>
            </p:extLst>
          </p:nvPr>
        </p:nvGraphicFramePr>
        <p:xfrm>
          <a:off x="215752" y="4194766"/>
          <a:ext cx="8784975" cy="2621280"/>
        </p:xfrm>
        <a:graphic>
          <a:graphicData uri="http://schemas.openxmlformats.org/drawingml/2006/table">
            <a:tbl>
              <a:tblPr firstRow="1" bandRow="1">
                <a:tableStyleId>{5C22544A-7EE6-4342-B048-85BDC9FD1C3A}</a:tableStyleId>
              </a:tblPr>
              <a:tblGrid>
                <a:gridCol w="2591816">
                  <a:extLst>
                    <a:ext uri="{9D8B030D-6E8A-4147-A177-3AD203B41FA5}">
                      <a16:colId xmlns="" xmlns:a16="http://schemas.microsoft.com/office/drawing/2014/main" val="20000"/>
                    </a:ext>
                  </a:extLst>
                </a:gridCol>
                <a:gridCol w="3384376">
                  <a:extLst>
                    <a:ext uri="{9D8B030D-6E8A-4147-A177-3AD203B41FA5}">
                      <a16:colId xmlns="" xmlns:a16="http://schemas.microsoft.com/office/drawing/2014/main" val="20001"/>
                    </a:ext>
                  </a:extLst>
                </a:gridCol>
                <a:gridCol w="2808783">
                  <a:extLst>
                    <a:ext uri="{9D8B030D-6E8A-4147-A177-3AD203B41FA5}">
                      <a16:colId xmlns="" xmlns:a16="http://schemas.microsoft.com/office/drawing/2014/main" val="20002"/>
                    </a:ext>
                  </a:extLst>
                </a:gridCol>
              </a:tblGrid>
              <a:tr h="370840">
                <a:tc>
                  <a:txBody>
                    <a:bodyPr/>
                    <a:lstStyle/>
                    <a:p>
                      <a:pPr marL="285750" indent="-285750">
                        <a:buFont typeface="Arial" panose="020B0604020202020204" pitchFamily="34" charset="0"/>
                        <a:buChar char="•"/>
                      </a:pPr>
                      <a:r>
                        <a:rPr lang="de-DE" sz="1600" dirty="0"/>
                        <a:t>AFB I: Reproduzieren</a:t>
                      </a:r>
                    </a:p>
                  </a:txBody>
                  <a:tcPr/>
                </a:tc>
                <a:tc>
                  <a:txBody>
                    <a:bodyPr/>
                    <a:lstStyle/>
                    <a:p>
                      <a:r>
                        <a:rPr lang="de-DE" sz="1600" dirty="0"/>
                        <a:t>AFB II: Zusammenhänge</a:t>
                      </a:r>
                      <a:r>
                        <a:rPr lang="de-DE" sz="1600" baseline="0" dirty="0"/>
                        <a:t> herstellen</a:t>
                      </a:r>
                      <a:endParaRPr lang="de-DE" sz="1600" dirty="0"/>
                    </a:p>
                  </a:txBody>
                  <a:tcPr/>
                </a:tc>
                <a:tc>
                  <a:txBody>
                    <a:bodyPr/>
                    <a:lstStyle/>
                    <a:p>
                      <a:r>
                        <a:rPr lang="de-DE" sz="1600" dirty="0"/>
                        <a:t>AFB III: Verallgemeinern &amp; Reflektieren</a:t>
                      </a:r>
                    </a:p>
                  </a:txBody>
                  <a:tcPr/>
                </a:tc>
                <a:extLst>
                  <a:ext uri="{0D108BD9-81ED-4DB2-BD59-A6C34878D82A}">
                    <a16:rowId xmlns="" xmlns:a16="http://schemas.microsoft.com/office/drawing/2014/main" val="10000"/>
                  </a:ext>
                </a:extLst>
              </a:tr>
              <a:tr h="370840">
                <a:tc>
                  <a:txBody>
                    <a:bodyPr/>
                    <a:lstStyle/>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Routineaufgaben lösen („sich zu helfen wissen“) </a:t>
                      </a:r>
                    </a:p>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einfache Probleme mit bekannten – auch experimentellen – Verfahren lösen</a:t>
                      </a:r>
                      <a:endParaRPr lang="de-DE" sz="1600" dirty="0"/>
                    </a:p>
                  </a:txBody>
                  <a:tcPr/>
                </a:tc>
                <a:tc>
                  <a:txBody>
                    <a:bodyPr/>
                    <a:lstStyle/>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Probleme bearbeiten, deren Lösung die Anwendung von heuristischen Hilfsmitteln, Strategien und Prinzipien erfordert</a:t>
                      </a:r>
                    </a:p>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Probleme selbst formulieren </a:t>
                      </a:r>
                    </a:p>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die Plausibilität von Ergebnissen überprüfen </a:t>
                      </a:r>
                    </a:p>
                  </a:txBody>
                  <a:tcPr/>
                </a:tc>
                <a:tc>
                  <a:txBody>
                    <a:bodyPr/>
                    <a:lstStyle/>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anspruchsvolle Probleme bearbeiten </a:t>
                      </a:r>
                    </a:p>
                    <a:p>
                      <a:pPr marL="285750" marR="0" lvl="0" indent="-285750" algn="l" defTabSz="457200" rtl="0" eaLnBrk="1" fontAlgn="auto" latinLnBrk="0" hangingPunct="1">
                        <a:lnSpc>
                          <a:spcPct val="100000"/>
                        </a:lnSpc>
                        <a:spcBef>
                          <a:spcPts val="0"/>
                        </a:spcBef>
                        <a:spcAft>
                          <a:spcPts val="0"/>
                        </a:spcAft>
                        <a:buClr>
                          <a:srgbClr val="327A86"/>
                        </a:buClr>
                        <a:buSzTx/>
                        <a:buFont typeface="Wingdings" panose="05000000000000000000" pitchFamily="2" charset="2"/>
                        <a:buChar char="§"/>
                        <a:tabLst/>
                        <a:defRPr/>
                      </a:pPr>
                      <a:r>
                        <a:rPr lang="de-DE" sz="1600" b="0" i="0" u="none" strike="noStrike" kern="1200" baseline="0" dirty="0">
                          <a:solidFill>
                            <a:schemeClr val="dk1"/>
                          </a:solidFill>
                          <a:latin typeface="+mn-lt"/>
                          <a:ea typeface="+mn-ea"/>
                          <a:cs typeface="+mn-cs"/>
                        </a:rPr>
                        <a:t>das Finden von Lösungsideen und die Lösungswege reflektieren 	</a:t>
                      </a:r>
                    </a:p>
                    <a:p>
                      <a:endParaRPr lang="de-DE" sz="1600" dirty="0"/>
                    </a:p>
                  </a:txBody>
                  <a:tcPr/>
                </a:tc>
                <a:extLst>
                  <a:ext uri="{0D108BD9-81ED-4DB2-BD59-A6C34878D82A}">
                    <a16:rowId xmlns="" xmlns:a16="http://schemas.microsoft.com/office/drawing/2014/main" val="10001"/>
                  </a:ext>
                </a:extLst>
              </a:tr>
            </a:tbl>
          </a:graphicData>
        </a:graphic>
      </p:graphicFrame>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07504" y="1278315"/>
            <a:ext cx="3960439" cy="2898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46400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4000" y="417600"/>
            <a:ext cx="8568480" cy="923168"/>
          </a:xfrm>
        </p:spPr>
        <p:txBody>
          <a:bodyPr>
            <a:norm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pic>
        <p:nvPicPr>
          <p:cNvPr id="12"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7824" y="3501008"/>
            <a:ext cx="908772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hteck 21"/>
          <p:cNvSpPr/>
          <p:nvPr/>
        </p:nvSpPr>
        <p:spPr>
          <a:xfrm>
            <a:off x="-7671" y="4725144"/>
            <a:ext cx="4716016" cy="64807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3"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67544" y="2060848"/>
            <a:ext cx="5959270" cy="11521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feld 23"/>
          <p:cNvSpPr txBox="1"/>
          <p:nvPr/>
        </p:nvSpPr>
        <p:spPr>
          <a:xfrm>
            <a:off x="179512" y="1556792"/>
            <a:ext cx="5757264" cy="461665"/>
          </a:xfrm>
          <a:prstGeom prst="rect">
            <a:avLst/>
          </a:prstGeom>
          <a:noFill/>
        </p:spPr>
        <p:txBody>
          <a:bodyPr wrap="square" rtlCol="0">
            <a:spAutoFit/>
          </a:bodyPr>
          <a:lstStyle/>
          <a:p>
            <a:r>
              <a:rPr lang="de-DE" dirty="0"/>
              <a:t>Beispiel Kernlehrplan Mathematik NRW</a:t>
            </a:r>
          </a:p>
        </p:txBody>
      </p:sp>
      <p:sp>
        <p:nvSpPr>
          <p:cNvPr id="25" name="Textfeld 24"/>
          <p:cNvSpPr txBox="1"/>
          <p:nvPr/>
        </p:nvSpPr>
        <p:spPr>
          <a:xfrm>
            <a:off x="3447178" y="2217382"/>
            <a:ext cx="2489598" cy="461665"/>
          </a:xfrm>
          <a:prstGeom prst="rect">
            <a:avLst/>
          </a:prstGeom>
          <a:solidFill>
            <a:srgbClr val="FFC000"/>
          </a:solidFill>
        </p:spPr>
        <p:txBody>
          <a:bodyPr wrap="square" rtlCol="0">
            <a:spAutoFit/>
          </a:bodyPr>
          <a:lstStyle/>
          <a:p>
            <a:r>
              <a:rPr lang="de-DE" b="1" dirty="0"/>
              <a:t>Sekundarstufe</a:t>
            </a:r>
          </a:p>
        </p:txBody>
      </p:sp>
      <p:sp>
        <p:nvSpPr>
          <p:cNvPr id="9" name="Rechteck 8"/>
          <p:cNvSpPr/>
          <p:nvPr/>
        </p:nvSpPr>
        <p:spPr>
          <a:xfrm>
            <a:off x="27824" y="6669940"/>
            <a:ext cx="7064456" cy="215444"/>
          </a:xfrm>
          <a:prstGeom prst="rect">
            <a:avLst/>
          </a:prstGeom>
        </p:spPr>
        <p:txBody>
          <a:bodyPr wrap="square">
            <a:spAutoFit/>
          </a:bodyPr>
          <a:lstStyle/>
          <a:p>
            <a:r>
              <a:rPr lang="de-DE" sz="800" u="sng" dirty="0">
                <a:solidFill>
                  <a:srgbClr val="327A86"/>
                </a:solidFill>
              </a:rPr>
              <a:t>https://www.schulentwicklung.nrw.de/lehrplaene/lehrplannavigator-s-i/gymnasium-g8/mathematik-g8/mathematik-klp/kernlehrplan-mathematik-.html</a:t>
            </a:r>
          </a:p>
        </p:txBody>
      </p:sp>
    </p:spTree>
    <p:extLst>
      <p:ext uri="{BB962C8B-B14F-4D97-AF65-F5344CB8AC3E}">
        <p14:creationId xmlns:p14="http://schemas.microsoft.com/office/powerpoint/2010/main" val="25543480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4000" y="417600"/>
            <a:ext cx="8568480" cy="923168"/>
          </a:xfrm>
        </p:spPr>
        <p:txBody>
          <a:bodyPr>
            <a:norm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pic>
        <p:nvPicPr>
          <p:cNvPr id="12"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7824" y="3501008"/>
            <a:ext cx="908772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hteck 21"/>
          <p:cNvSpPr/>
          <p:nvPr/>
        </p:nvSpPr>
        <p:spPr>
          <a:xfrm>
            <a:off x="-7671" y="4725144"/>
            <a:ext cx="4716016" cy="64807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3"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67544" y="2060848"/>
            <a:ext cx="5959270" cy="11521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feld 23"/>
          <p:cNvSpPr txBox="1"/>
          <p:nvPr/>
        </p:nvSpPr>
        <p:spPr>
          <a:xfrm>
            <a:off x="179512" y="1556792"/>
            <a:ext cx="5757264" cy="461665"/>
          </a:xfrm>
          <a:prstGeom prst="rect">
            <a:avLst/>
          </a:prstGeom>
          <a:noFill/>
        </p:spPr>
        <p:txBody>
          <a:bodyPr wrap="square" rtlCol="0">
            <a:spAutoFit/>
          </a:bodyPr>
          <a:lstStyle/>
          <a:p>
            <a:r>
              <a:rPr lang="de-DE" dirty="0"/>
              <a:t>Beispiel Kernlehrplan Mathematik NRW</a:t>
            </a:r>
          </a:p>
        </p:txBody>
      </p:sp>
      <p:sp>
        <p:nvSpPr>
          <p:cNvPr id="25" name="Textfeld 24"/>
          <p:cNvSpPr txBox="1"/>
          <p:nvPr/>
        </p:nvSpPr>
        <p:spPr>
          <a:xfrm>
            <a:off x="3447178" y="2217382"/>
            <a:ext cx="2489598" cy="461665"/>
          </a:xfrm>
          <a:prstGeom prst="rect">
            <a:avLst/>
          </a:prstGeom>
          <a:solidFill>
            <a:srgbClr val="FFC000"/>
          </a:solidFill>
        </p:spPr>
        <p:txBody>
          <a:bodyPr wrap="square" rtlCol="0">
            <a:spAutoFit/>
          </a:bodyPr>
          <a:lstStyle/>
          <a:p>
            <a:r>
              <a:rPr lang="de-DE" b="1" dirty="0"/>
              <a:t>Sekundarstufe</a:t>
            </a:r>
          </a:p>
        </p:txBody>
      </p:sp>
      <p:pic>
        <p:nvPicPr>
          <p:cNvPr id="8"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5508104" y="83106"/>
            <a:ext cx="3635896" cy="6774894"/>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
        <p:nvSpPr>
          <p:cNvPr id="9" name="Rechteck 8"/>
          <p:cNvSpPr/>
          <p:nvPr/>
        </p:nvSpPr>
        <p:spPr>
          <a:xfrm>
            <a:off x="7596336" y="476672"/>
            <a:ext cx="1475656" cy="633670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p:cNvSpPr/>
          <p:nvPr/>
        </p:nvSpPr>
        <p:spPr>
          <a:xfrm>
            <a:off x="27824" y="6669940"/>
            <a:ext cx="7064456" cy="215444"/>
          </a:xfrm>
          <a:prstGeom prst="rect">
            <a:avLst/>
          </a:prstGeom>
        </p:spPr>
        <p:txBody>
          <a:bodyPr wrap="square">
            <a:spAutoFit/>
          </a:bodyPr>
          <a:lstStyle/>
          <a:p>
            <a:r>
              <a:rPr lang="de-DE" sz="800" u="sng" dirty="0">
                <a:solidFill>
                  <a:srgbClr val="327A86"/>
                </a:solidFill>
              </a:rPr>
              <a:t>https://www.schulentwicklung.nrw.de/lehrplaene/lehrplannavigator-s-i/gymnasium-g8/mathematik-g8/mathematik-klp/kernlehrplan-mathematik-.html</a:t>
            </a:r>
          </a:p>
        </p:txBody>
      </p:sp>
    </p:spTree>
    <p:extLst>
      <p:ext uri="{BB962C8B-B14F-4D97-AF65-F5344CB8AC3E}">
        <p14:creationId xmlns:p14="http://schemas.microsoft.com/office/powerpoint/2010/main" val="9873707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a:xfrm>
            <a:off x="324000" y="417600"/>
            <a:ext cx="8964488" cy="779152"/>
          </a:xfrm>
        </p:spPr>
        <p:txBody>
          <a:bodyPr>
            <a:no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sp>
        <p:nvSpPr>
          <p:cNvPr id="3" name="Inhaltsplatzhalter 2"/>
          <p:cNvSpPr>
            <a:spLocks noGrp="1"/>
          </p:cNvSpPr>
          <p:nvPr>
            <p:ph idx="1"/>
          </p:nvPr>
        </p:nvSpPr>
        <p:spPr>
          <a:xfrm>
            <a:off x="323528" y="1556792"/>
            <a:ext cx="8424936" cy="4464496"/>
          </a:xfrm>
        </p:spPr>
        <p:txBody>
          <a:bodyPr/>
          <a:lstStyle/>
          <a:p>
            <a:r>
              <a:rPr lang="de-DE" b="1" dirty="0"/>
              <a:t>Beispiel: Bildungsplan 2016 (Baden-Württemberg):</a:t>
            </a:r>
          </a:p>
          <a:p>
            <a:r>
              <a:rPr lang="de-DE" dirty="0"/>
              <a:t>„Die Schülerinnen und Schüler analysieren Probleme und bearbeiten sie planvoll und systematisch. Sie wählen geeignete Hilfsmittel, Strategien und Prinzipien zur Problemlösung aus und wenden diese an. Sie überprüfen Lösungen und reflektieren Lösungsideen und Lösungswege. Dabei üben sie Denkmethoden ein, die auch für nicht-mathematische Überlegungen von Bedeutung sind.“</a:t>
            </a:r>
          </a:p>
        </p:txBody>
      </p:sp>
    </p:spTree>
    <p:extLst>
      <p:ext uri="{BB962C8B-B14F-4D97-AF65-F5344CB8AC3E}">
        <p14:creationId xmlns:p14="http://schemas.microsoft.com/office/powerpoint/2010/main" val="35581843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556792"/>
            <a:ext cx="8424936" cy="4752528"/>
          </a:xfrm>
        </p:spPr>
        <p:txBody>
          <a:bodyPr>
            <a:normAutofit/>
          </a:bodyPr>
          <a:lstStyle/>
          <a:p>
            <a:r>
              <a:rPr lang="de-DE" b="1" dirty="0"/>
              <a:t>Beispiel: Bildungsplan 2016 (Baden-Württemberg):</a:t>
            </a:r>
          </a:p>
          <a:p>
            <a:r>
              <a:rPr lang="de-DE" dirty="0"/>
              <a:t>Die Schülerinnen und Schüler können </a:t>
            </a:r>
          </a:p>
          <a:p>
            <a:r>
              <a:rPr lang="de-DE" b="1" dirty="0"/>
              <a:t>Probleme analysieren </a:t>
            </a:r>
            <a:endParaRPr lang="de-DE" dirty="0"/>
          </a:p>
          <a:p>
            <a:r>
              <a:rPr lang="de-DE" dirty="0"/>
              <a:t>1. das Problem mit eigenen Worten beschreiben; </a:t>
            </a:r>
          </a:p>
          <a:p>
            <a:r>
              <a:rPr lang="de-DE" dirty="0"/>
              <a:t>2. Informationen aus den gegebenen Texten, Bildern und Diagrammen entnehmen und auf ihre Bedeutung für die Problemlösung bewerten; </a:t>
            </a:r>
          </a:p>
          <a:p>
            <a:r>
              <a:rPr lang="de-DE" dirty="0"/>
              <a:t>3. durch Verwendung verschiedener Darstellungen (informative Figur, verbale Beschreibung, Tabelle, Graph, symbolische Darstellung, Koordinaten) das Problem durchdringen oder umformulieren; </a:t>
            </a:r>
          </a:p>
          <a:p>
            <a:r>
              <a:rPr lang="de-DE" dirty="0"/>
              <a:t>4. Hilfsmittel und Informationsquellen (zum Beispiel Formelsammlung, Taschenrechner, Computerprogramme, Internet) nutzen;</a:t>
            </a:r>
          </a:p>
          <a:p>
            <a:endParaRPr lang="de-DE" dirty="0"/>
          </a:p>
          <a:p>
            <a:endParaRPr lang="de-DE" dirty="0"/>
          </a:p>
        </p:txBody>
      </p:sp>
      <p:sp>
        <p:nvSpPr>
          <p:cNvPr id="5" name="Titel 1"/>
          <p:cNvSpPr>
            <a:spLocks noGrp="1"/>
          </p:cNvSpPr>
          <p:nvPr>
            <p:ph type="title"/>
          </p:nvPr>
        </p:nvSpPr>
        <p:spPr>
          <a:xfrm>
            <a:off x="324000" y="417600"/>
            <a:ext cx="8964488" cy="779152"/>
          </a:xfrm>
        </p:spPr>
        <p:txBody>
          <a:bodyPr>
            <a:no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spTree>
    <p:extLst>
      <p:ext uri="{BB962C8B-B14F-4D97-AF65-F5344CB8AC3E}">
        <p14:creationId xmlns:p14="http://schemas.microsoft.com/office/powerpoint/2010/main" val="1435745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556792"/>
            <a:ext cx="8424936" cy="5400600"/>
          </a:xfrm>
        </p:spPr>
        <p:txBody>
          <a:bodyPr>
            <a:normAutofit/>
          </a:bodyPr>
          <a:lstStyle/>
          <a:p>
            <a:r>
              <a:rPr lang="de-DE" b="1" dirty="0"/>
              <a:t>Beispiel: Bildungsplan 2016 (</a:t>
            </a:r>
            <a:r>
              <a:rPr lang="de-DE" b="1"/>
              <a:t>Baden-Württemberg</a:t>
            </a:r>
            <a:r>
              <a:rPr lang="de-DE" b="1" smtClean="0"/>
              <a:t>):</a:t>
            </a:r>
            <a:endParaRPr lang="de-DE" b="1" dirty="0"/>
          </a:p>
          <a:p>
            <a:r>
              <a:rPr lang="de-DE" b="1" dirty="0"/>
              <a:t>Strategien zum Problemlösen auswählen, anwenden und daraus einen Plan zur Lösung entwickeln </a:t>
            </a:r>
            <a:endParaRPr lang="de-DE" dirty="0"/>
          </a:p>
          <a:p>
            <a:r>
              <a:rPr lang="de-DE" dirty="0"/>
              <a:t>5. durch Untersuchung von Beispielen und systematisches Probieren zu Vermutungen kommen und diese auf Plausibilität überprüfen; </a:t>
            </a:r>
          </a:p>
          <a:p>
            <a:r>
              <a:rPr lang="de-DE" dirty="0"/>
              <a:t>6. das Problem durch Zerlegen in Teilprobleme oder das Einführen von Hilfsgrößen oder Hilfslinien vereinfachen; </a:t>
            </a:r>
          </a:p>
          <a:p>
            <a:r>
              <a:rPr lang="de-DE" dirty="0"/>
              <a:t>7. mit formalen Rechenstrategien (unter anderem Äquivalenzumformung von Gleichungen und Prinzip der Substitution (E)) Probleme auf algebraischer Ebene untersuchen; </a:t>
            </a:r>
          </a:p>
          <a:p>
            <a:r>
              <a:rPr lang="de-DE" dirty="0"/>
              <a:t>8. durch Vorwärts- oder Rückwärtsarbeiten Lösungsschritte finden; </a:t>
            </a:r>
          </a:p>
          <a:p>
            <a:r>
              <a:rPr lang="de-DE" dirty="0"/>
              <a:t>9. Sonderfälle oder Verallgemeinerungen untersuchen; </a:t>
            </a:r>
          </a:p>
          <a:p>
            <a:r>
              <a:rPr lang="de-DE" dirty="0"/>
              <a:t>10. das Problem auf Bekanntes zurückführen oder Analogien herstellen; </a:t>
            </a:r>
          </a:p>
          <a:p>
            <a:endParaRPr lang="de-DE" dirty="0"/>
          </a:p>
        </p:txBody>
      </p:sp>
      <p:sp>
        <p:nvSpPr>
          <p:cNvPr id="6" name="Titel 1"/>
          <p:cNvSpPr>
            <a:spLocks noGrp="1"/>
          </p:cNvSpPr>
          <p:nvPr>
            <p:ph type="title"/>
          </p:nvPr>
        </p:nvSpPr>
        <p:spPr>
          <a:xfrm>
            <a:off x="324000" y="417600"/>
            <a:ext cx="8964488" cy="779152"/>
          </a:xfrm>
        </p:spPr>
        <p:txBody>
          <a:bodyPr>
            <a:no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spTree>
    <p:extLst>
      <p:ext uri="{BB962C8B-B14F-4D97-AF65-F5344CB8AC3E}">
        <p14:creationId xmlns:p14="http://schemas.microsoft.com/office/powerpoint/2010/main" val="29288853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Gestaltungsprinzipien des DZLM</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624" y="4898256"/>
            <a:ext cx="882000" cy="882000"/>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624" y="1124744"/>
            <a:ext cx="882000" cy="882000"/>
          </a:xfrm>
          <a:prstGeom prst="rect">
            <a:avLst/>
          </a:prstGeom>
        </p:spPr>
      </p:pic>
      <p:pic>
        <p:nvPicPr>
          <p:cNvPr id="7" name="Grafik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624" y="3011500"/>
            <a:ext cx="882000" cy="882000"/>
          </a:xfrm>
          <a:prstGeom prst="rect">
            <a:avLst/>
          </a:prstGeom>
        </p:spPr>
      </p:pic>
      <p:pic>
        <p:nvPicPr>
          <p:cNvPr id="8" name="Grafik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624" y="3954878"/>
            <a:ext cx="882000" cy="882000"/>
          </a:xfrm>
          <a:prstGeom prst="rect">
            <a:avLst/>
          </a:prstGeom>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5624" y="5841635"/>
            <a:ext cx="882000" cy="882000"/>
          </a:xfrm>
          <a:prstGeom prst="rect">
            <a:avLst/>
          </a:prstGeom>
        </p:spPr>
      </p:pic>
      <p:sp>
        <p:nvSpPr>
          <p:cNvPr id="16" name="Rechteck 15"/>
          <p:cNvSpPr/>
          <p:nvPr/>
        </p:nvSpPr>
        <p:spPr>
          <a:xfrm>
            <a:off x="1384064" y="2132856"/>
            <a:ext cx="7724440" cy="646331"/>
          </a:xfrm>
          <a:prstGeom prst="rect">
            <a:avLst/>
          </a:prstGeom>
        </p:spPr>
        <p:txBody>
          <a:bodyPr wrap="square">
            <a:spAutoFit/>
          </a:bodyPr>
          <a:lstStyle/>
          <a:p>
            <a:r>
              <a:rPr lang="de-DE" sz="1800" b="1">
                <a:latin typeface="Calibri" panose="020F0502020204030204" pitchFamily="34" charset="0"/>
              </a:rPr>
              <a:t>Teilnehmerorientierung:</a:t>
            </a:r>
            <a:r>
              <a:rPr lang="de-DE" sz="1800">
                <a:latin typeface="Calibri" panose="020F0502020204030204" pitchFamily="34" charset="0"/>
              </a:rPr>
              <a:t> auf Bedarfe abgestimmt &amp; auf </a:t>
            </a:r>
            <a:br>
              <a:rPr lang="de-DE" sz="1800">
                <a:latin typeface="Calibri" panose="020F0502020204030204" pitchFamily="34" charset="0"/>
              </a:rPr>
            </a:br>
            <a:r>
              <a:rPr lang="de-DE" sz="1800">
                <a:latin typeface="Calibri" panose="020F0502020204030204" pitchFamily="34" charset="0"/>
              </a:rPr>
              <a:t>Mitgestaltung ausgelegt</a:t>
            </a:r>
          </a:p>
        </p:txBody>
      </p:sp>
      <p:sp>
        <p:nvSpPr>
          <p:cNvPr id="17" name="Rechteck 16"/>
          <p:cNvSpPr/>
          <p:nvPr/>
        </p:nvSpPr>
        <p:spPr>
          <a:xfrm>
            <a:off x="1384064" y="1196752"/>
            <a:ext cx="7724440" cy="646331"/>
          </a:xfrm>
          <a:prstGeom prst="rect">
            <a:avLst/>
          </a:prstGeom>
        </p:spPr>
        <p:txBody>
          <a:bodyPr wrap="square">
            <a:spAutoFit/>
          </a:bodyPr>
          <a:lstStyle/>
          <a:p>
            <a:r>
              <a:rPr lang="de-DE" sz="1800" b="1" dirty="0">
                <a:latin typeface="Calibri" panose="020F0502020204030204" pitchFamily="34" charset="0"/>
              </a:rPr>
              <a:t>Kompetenzorientierung:</a:t>
            </a:r>
            <a:r>
              <a:rPr lang="de-DE" sz="1800" dirty="0">
                <a:latin typeface="Calibri" panose="020F0502020204030204" pitchFamily="34" charset="0"/>
              </a:rPr>
              <a:t> transparente Kompetenz-Ziele &amp; Fokus </a:t>
            </a:r>
            <a:br>
              <a:rPr lang="de-DE" sz="1800" dirty="0">
                <a:latin typeface="Calibri" panose="020F0502020204030204" pitchFamily="34" charset="0"/>
              </a:rPr>
            </a:br>
            <a:r>
              <a:rPr lang="de-DE" sz="1800" dirty="0">
                <a:latin typeface="Calibri" panose="020F0502020204030204" pitchFamily="34" charset="0"/>
              </a:rPr>
              <a:t>auf Entwicklung</a:t>
            </a:r>
          </a:p>
        </p:txBody>
      </p:sp>
      <p:sp>
        <p:nvSpPr>
          <p:cNvPr id="18" name="Rechteck 17"/>
          <p:cNvSpPr/>
          <p:nvPr/>
        </p:nvSpPr>
        <p:spPr>
          <a:xfrm>
            <a:off x="1384064" y="3212976"/>
            <a:ext cx="7567113" cy="369332"/>
          </a:xfrm>
          <a:prstGeom prst="rect">
            <a:avLst/>
          </a:prstGeom>
        </p:spPr>
        <p:txBody>
          <a:bodyPr wrap="square">
            <a:spAutoFit/>
          </a:bodyPr>
          <a:lstStyle/>
          <a:p>
            <a:r>
              <a:rPr lang="de-DE" sz="1800" b="1">
                <a:latin typeface="Calibri" panose="020F0502020204030204" pitchFamily="34" charset="0"/>
              </a:rPr>
              <a:t>Kooperationsanregung</a:t>
            </a:r>
            <a:r>
              <a:rPr lang="de-DE" sz="1800">
                <a:latin typeface="Calibri" panose="020F0502020204030204" pitchFamily="34" charset="0"/>
              </a:rPr>
              <a:t>: Gemeinsam arbeiten &amp; sich austauschen</a:t>
            </a:r>
          </a:p>
        </p:txBody>
      </p:sp>
      <p:pic>
        <p:nvPicPr>
          <p:cNvPr id="19" name="Grafik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5624" y="2068122"/>
            <a:ext cx="882000" cy="882000"/>
          </a:xfrm>
          <a:prstGeom prst="rect">
            <a:avLst/>
          </a:prstGeom>
        </p:spPr>
      </p:pic>
      <p:sp>
        <p:nvSpPr>
          <p:cNvPr id="20" name="Rechteck 19"/>
          <p:cNvSpPr/>
          <p:nvPr/>
        </p:nvSpPr>
        <p:spPr>
          <a:xfrm>
            <a:off x="1384064" y="5085184"/>
            <a:ext cx="7628177" cy="369332"/>
          </a:xfrm>
          <a:prstGeom prst="rect">
            <a:avLst/>
          </a:prstGeom>
        </p:spPr>
        <p:txBody>
          <a:bodyPr wrap="square">
            <a:spAutoFit/>
          </a:bodyPr>
          <a:lstStyle/>
          <a:p>
            <a:r>
              <a:rPr lang="de-DE" sz="1800" b="1">
                <a:latin typeface="Calibri" panose="020F0502020204030204" pitchFamily="34" charset="0"/>
              </a:rPr>
              <a:t>Fallbezug: </a:t>
            </a:r>
            <a:r>
              <a:rPr lang="de-DE" sz="1800">
                <a:latin typeface="Calibri" panose="020F0502020204030204" pitchFamily="34" charset="0"/>
              </a:rPr>
              <a:t>Unterrichtssituationen als Ausgangspunkt &amp; Anwendungsfeld</a:t>
            </a:r>
          </a:p>
        </p:txBody>
      </p:sp>
      <p:sp>
        <p:nvSpPr>
          <p:cNvPr id="21" name="Rechteck 20"/>
          <p:cNvSpPr/>
          <p:nvPr/>
        </p:nvSpPr>
        <p:spPr>
          <a:xfrm>
            <a:off x="1384064" y="4149080"/>
            <a:ext cx="6333644" cy="369332"/>
          </a:xfrm>
          <a:prstGeom prst="rect">
            <a:avLst/>
          </a:prstGeom>
        </p:spPr>
        <p:txBody>
          <a:bodyPr wrap="square">
            <a:spAutoFit/>
          </a:bodyPr>
          <a:lstStyle/>
          <a:p>
            <a:r>
              <a:rPr lang="de-DE" sz="1800" b="1">
                <a:latin typeface="Calibri" panose="020F0502020204030204" pitchFamily="34" charset="0"/>
              </a:rPr>
              <a:t>Lehr-Lern-Vielfalt: </a:t>
            </a:r>
            <a:r>
              <a:rPr lang="de-DE" sz="1800">
                <a:latin typeface="Calibri" panose="020F0502020204030204" pitchFamily="34" charset="0"/>
              </a:rPr>
              <a:t>Sandwich-Prinzip &amp;</a:t>
            </a:r>
            <a:r>
              <a:rPr lang="de-DE" sz="1800" b="1">
                <a:latin typeface="Calibri" panose="020F0502020204030204" pitchFamily="34" charset="0"/>
              </a:rPr>
              <a:t> </a:t>
            </a:r>
            <a:r>
              <a:rPr lang="de-DE" sz="1800">
                <a:latin typeface="Calibri" panose="020F0502020204030204" pitchFamily="34" charset="0"/>
              </a:rPr>
              <a:t>methodische Vielfalt</a:t>
            </a:r>
          </a:p>
        </p:txBody>
      </p:sp>
      <p:sp>
        <p:nvSpPr>
          <p:cNvPr id="23" name="Rechteck 22"/>
          <p:cNvSpPr/>
          <p:nvPr/>
        </p:nvSpPr>
        <p:spPr>
          <a:xfrm>
            <a:off x="1384064" y="6084004"/>
            <a:ext cx="7080870" cy="369332"/>
          </a:xfrm>
          <a:prstGeom prst="rect">
            <a:avLst/>
          </a:prstGeom>
        </p:spPr>
        <p:txBody>
          <a:bodyPr wrap="square">
            <a:spAutoFit/>
          </a:bodyPr>
          <a:lstStyle/>
          <a:p>
            <a:r>
              <a:rPr lang="de-DE" sz="1800" b="1">
                <a:latin typeface="Calibri" panose="020F0502020204030204" pitchFamily="34" charset="0"/>
              </a:rPr>
              <a:t>Reflexionsförderung: </a:t>
            </a:r>
            <a:r>
              <a:rPr lang="de-DE" sz="1800">
                <a:latin typeface="Calibri" panose="020F0502020204030204" pitchFamily="34" charset="0"/>
              </a:rPr>
              <a:t>individuell &amp; gemeinsam Unterricht reflektieren</a:t>
            </a:r>
          </a:p>
        </p:txBody>
      </p:sp>
    </p:spTree>
    <p:extLst>
      <p:ext uri="{BB962C8B-B14F-4D97-AF65-F5344CB8AC3E}">
        <p14:creationId xmlns:p14="http://schemas.microsoft.com/office/powerpoint/2010/main" val="21803959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412776"/>
            <a:ext cx="8424936" cy="3888432"/>
          </a:xfrm>
        </p:spPr>
        <p:txBody>
          <a:bodyPr>
            <a:normAutofit/>
          </a:bodyPr>
          <a:lstStyle/>
          <a:p>
            <a:r>
              <a:rPr lang="de-DE" b="1" dirty="0"/>
              <a:t>Beispiel: Bildungsplan 2016 (Baden-Württemberg):</a:t>
            </a:r>
          </a:p>
          <a:p>
            <a:endParaRPr lang="de-DE" b="1" dirty="0"/>
          </a:p>
          <a:p>
            <a:r>
              <a:rPr lang="de-DE" b="1" dirty="0"/>
              <a:t>die Lösung überprüfen und den Lösungsprozess reflektieren </a:t>
            </a:r>
            <a:endParaRPr lang="de-DE" dirty="0"/>
          </a:p>
          <a:p>
            <a:r>
              <a:rPr lang="de-DE" dirty="0"/>
              <a:t>11. Ergebnisse, auch Zwischenergebnisse, auf Plausibilität oder an Beispielen prüfen; </a:t>
            </a:r>
          </a:p>
          <a:p>
            <a:r>
              <a:rPr lang="de-DE" dirty="0"/>
              <a:t>12. Fehler analysieren und konstruktiv nutzen; </a:t>
            </a:r>
          </a:p>
          <a:p>
            <a:r>
              <a:rPr lang="de-DE" dirty="0"/>
              <a:t>13. kritisch prüfen, inwieweit eine Problemlösung erreicht wurde; </a:t>
            </a:r>
          </a:p>
          <a:p>
            <a:r>
              <a:rPr lang="de-DE" dirty="0"/>
              <a:t>14. Lösungswege vergleichen. </a:t>
            </a:r>
          </a:p>
          <a:p>
            <a:endParaRPr lang="de-DE" dirty="0"/>
          </a:p>
        </p:txBody>
      </p:sp>
      <p:sp>
        <p:nvSpPr>
          <p:cNvPr id="5" name="Titel 1"/>
          <p:cNvSpPr>
            <a:spLocks noGrp="1"/>
          </p:cNvSpPr>
          <p:nvPr>
            <p:ph type="title"/>
          </p:nvPr>
        </p:nvSpPr>
        <p:spPr>
          <a:xfrm>
            <a:off x="324000" y="417600"/>
            <a:ext cx="8964488" cy="779152"/>
          </a:xfrm>
        </p:spPr>
        <p:txBody>
          <a:bodyPr>
            <a:noAutofit/>
          </a:bodyPr>
          <a:lstStyle/>
          <a:p>
            <a:r>
              <a:rPr lang="de-DE" dirty="0">
                <a:solidFill>
                  <a:srgbClr val="327A87"/>
                </a:solidFill>
              </a:rPr>
              <a:t>3. Ziele für den Mathematikunterricht</a:t>
            </a:r>
            <a:br>
              <a:rPr lang="de-DE" dirty="0">
                <a:solidFill>
                  <a:srgbClr val="327A87"/>
                </a:solidFill>
              </a:rPr>
            </a:br>
            <a:r>
              <a:rPr lang="de-DE" dirty="0">
                <a:solidFill>
                  <a:srgbClr val="327A87"/>
                </a:solidFill>
              </a:rPr>
              <a:t>Was sagen die Bildungspläne dazu?</a:t>
            </a:r>
            <a:endParaRPr lang="de-DE" dirty="0"/>
          </a:p>
        </p:txBody>
      </p:sp>
    </p:spTree>
    <p:extLst>
      <p:ext uri="{BB962C8B-B14F-4D97-AF65-F5344CB8AC3E}">
        <p14:creationId xmlns:p14="http://schemas.microsoft.com/office/powerpoint/2010/main" val="19691912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a:xfrm>
            <a:off x="324000" y="417600"/>
            <a:ext cx="8568480" cy="490861"/>
          </a:xfrm>
        </p:spPr>
        <p:txBody>
          <a:bodyPr>
            <a:normAutofit/>
          </a:bodyPr>
          <a:lstStyle/>
          <a:p>
            <a:r>
              <a:rPr lang="de-DE" dirty="0">
                <a:solidFill>
                  <a:srgbClr val="327A87"/>
                </a:solidFill>
              </a:rPr>
              <a:t>3. Ziele für den Mathematikunterricht</a:t>
            </a:r>
            <a:endParaRPr lang="de-DE" dirty="0"/>
          </a:p>
        </p:txBody>
      </p:sp>
      <p:sp>
        <p:nvSpPr>
          <p:cNvPr id="11" name="Textfeld 10"/>
          <p:cNvSpPr txBox="1"/>
          <p:nvPr/>
        </p:nvSpPr>
        <p:spPr>
          <a:xfrm>
            <a:off x="375658" y="1196752"/>
            <a:ext cx="7920880" cy="1200329"/>
          </a:xfrm>
          <a:prstGeom prst="rect">
            <a:avLst/>
          </a:prstGeom>
          <a:noFill/>
        </p:spPr>
        <p:txBody>
          <a:bodyPr wrap="square" rtlCol="0">
            <a:spAutoFit/>
          </a:bodyPr>
          <a:lstStyle/>
          <a:p>
            <a:r>
              <a:rPr lang="de-DE" sz="2400" b="1" dirty="0">
                <a:latin typeface="Calibri" charset="0"/>
                <a:ea typeface="Calibri" charset="0"/>
                <a:cs typeface="Calibri" charset="0"/>
              </a:rPr>
              <a:t>Was alles lernen die Schüler*innen noch beim Problemlösen?</a:t>
            </a:r>
            <a:br>
              <a:rPr lang="de-DE" sz="2400" b="1" dirty="0">
                <a:latin typeface="Calibri" charset="0"/>
                <a:ea typeface="Calibri" charset="0"/>
                <a:cs typeface="Calibri" charset="0"/>
              </a:rPr>
            </a:br>
            <a:r>
              <a:rPr lang="de-DE" sz="2400" b="1" dirty="0">
                <a:latin typeface="Calibri" charset="0"/>
                <a:ea typeface="Calibri" charset="0"/>
                <a:cs typeface="Calibri" charset="0"/>
              </a:rPr>
              <a:t>Das sagen Lehrer*innen dazu:</a:t>
            </a:r>
          </a:p>
        </p:txBody>
      </p:sp>
      <p:pic>
        <p:nvPicPr>
          <p:cNvPr id="5" name="Picture 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827584" y="2564904"/>
            <a:ext cx="7470263" cy="3403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9683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a:xfrm>
            <a:off x="324000" y="417600"/>
            <a:ext cx="8568480" cy="490861"/>
          </a:xfrm>
        </p:spPr>
        <p:txBody>
          <a:bodyPr>
            <a:normAutofit/>
          </a:bodyPr>
          <a:lstStyle/>
          <a:p>
            <a:r>
              <a:rPr lang="de-DE" dirty="0">
                <a:solidFill>
                  <a:srgbClr val="327A87"/>
                </a:solidFill>
              </a:rPr>
              <a:t>3. Ziele für den Mathematikunterricht</a:t>
            </a:r>
            <a:endParaRPr lang="de-DE" dirty="0"/>
          </a:p>
        </p:txBody>
      </p:sp>
      <p:pic>
        <p:nvPicPr>
          <p:cNvPr id="10" name="Picture 2"/>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360926" y="2852936"/>
            <a:ext cx="8548411"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feld 10"/>
          <p:cNvSpPr txBox="1"/>
          <p:nvPr/>
        </p:nvSpPr>
        <p:spPr>
          <a:xfrm>
            <a:off x="375658" y="1196752"/>
            <a:ext cx="7560840" cy="830997"/>
          </a:xfrm>
          <a:prstGeom prst="rect">
            <a:avLst/>
          </a:prstGeom>
          <a:noFill/>
        </p:spPr>
        <p:txBody>
          <a:bodyPr wrap="square" rtlCol="0">
            <a:spAutoFit/>
          </a:bodyPr>
          <a:lstStyle/>
          <a:p>
            <a:r>
              <a:rPr lang="de-DE" sz="2400" b="1" dirty="0">
                <a:latin typeface="Calibri" charset="0"/>
                <a:ea typeface="Calibri" charset="0"/>
                <a:cs typeface="Calibri" charset="0"/>
              </a:rPr>
              <a:t>Was lernen die Schülerinnen und Schüler dabei?</a:t>
            </a:r>
            <a:br>
              <a:rPr lang="de-DE" sz="2400" b="1" dirty="0">
                <a:latin typeface="Calibri" charset="0"/>
                <a:ea typeface="Calibri" charset="0"/>
                <a:cs typeface="Calibri" charset="0"/>
              </a:rPr>
            </a:br>
            <a:r>
              <a:rPr lang="de-DE" sz="2400" b="1" dirty="0">
                <a:latin typeface="Calibri" charset="0"/>
                <a:ea typeface="Calibri" charset="0"/>
                <a:cs typeface="Calibri" charset="0"/>
              </a:rPr>
              <a:t>Das sagen Lehrkräfte dazu:</a:t>
            </a:r>
          </a:p>
        </p:txBody>
      </p:sp>
    </p:spTree>
    <p:extLst>
      <p:ext uri="{BB962C8B-B14F-4D97-AF65-F5344CB8AC3E}">
        <p14:creationId xmlns:p14="http://schemas.microsoft.com/office/powerpoint/2010/main" val="27442109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3068960"/>
            <a:ext cx="61926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Font typeface="Arial" panose="020B0604020202020204" pitchFamily="34" charset="0"/>
              <a:buAutoNum type="arabicPeriod"/>
            </a:pPr>
            <a:r>
              <a:rPr lang="de-DE" dirty="0">
                <a:solidFill>
                  <a:srgbClr val="327A86"/>
                </a:solidFill>
              </a:rPr>
              <a:t>Inhalte – Was soll gelernt werden?</a:t>
            </a:r>
          </a:p>
          <a:p>
            <a:pPr marL="514350" indent="-514350">
              <a:buClr>
                <a:srgbClr val="327A86"/>
              </a:buClr>
              <a:buAutoNum type="arabicPeriod"/>
            </a:pPr>
            <a:r>
              <a:rPr lang="de-DE" dirty="0"/>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4036716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 xmlns:a16="http://schemas.microsoft.com/office/drawing/2014/main" id="{6C7E254B-2033-4121-916C-7A72B7221F2E}"/>
              </a:ext>
            </a:extLst>
          </p:cNvPr>
          <p:cNvSpPr>
            <a:spLocks noGrp="1"/>
          </p:cNvSpPr>
          <p:nvPr>
            <p:ph idx="1"/>
          </p:nvPr>
        </p:nvSpPr>
        <p:spPr>
          <a:xfrm>
            <a:off x="323528" y="1124744"/>
            <a:ext cx="8424936" cy="2088232"/>
          </a:xfrm>
        </p:spPr>
        <p:txBody>
          <a:bodyPr/>
          <a:lstStyle/>
          <a:p>
            <a:pPr marL="0" indent="0">
              <a:buNone/>
            </a:pPr>
            <a:r>
              <a:rPr lang="de-DE" dirty="0"/>
              <a:t>Ein kurzer Abschnitt zum (1) dem Lernen </a:t>
            </a:r>
            <a:r>
              <a:rPr lang="de-DE" i="1" dirty="0"/>
              <a:t>für</a:t>
            </a:r>
            <a:r>
              <a:rPr lang="de-DE" dirty="0"/>
              <a:t> Problemlösen (Problemlösen als Lernziel): Was gehört zur Problemlösekompetenz? Hierbei werden insbesondere die Problemlösestrategien (</a:t>
            </a:r>
            <a:r>
              <a:rPr lang="de-DE" dirty="0" err="1"/>
              <a:t>Heurismen</a:t>
            </a:r>
            <a:r>
              <a:rPr lang="de-DE" dirty="0"/>
              <a:t>) angesprochen.</a:t>
            </a:r>
            <a:br>
              <a:rPr lang="de-DE" dirty="0"/>
            </a:br>
            <a:r>
              <a:rPr lang="de-DE" dirty="0"/>
              <a:t/>
            </a:r>
            <a:br>
              <a:rPr lang="de-DE" dirty="0"/>
            </a:br>
            <a:r>
              <a:rPr lang="de-DE" dirty="0"/>
              <a:t>Eine Vertiefung erfolgt in Baustein 2.</a:t>
            </a:r>
          </a:p>
        </p:txBody>
      </p:sp>
    </p:spTree>
    <p:extLst>
      <p:ext uri="{BB962C8B-B14F-4D97-AF65-F5344CB8AC3E}">
        <p14:creationId xmlns:p14="http://schemas.microsoft.com/office/powerpoint/2010/main" val="29202652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4. Inhalte – Was soll gelernt werden?</a:t>
            </a:r>
          </a:p>
        </p:txBody>
      </p:sp>
      <p:sp>
        <p:nvSpPr>
          <p:cNvPr id="4" name="Textfeld 3"/>
          <p:cNvSpPr txBox="1"/>
          <p:nvPr/>
        </p:nvSpPr>
        <p:spPr>
          <a:xfrm>
            <a:off x="612772" y="1535691"/>
            <a:ext cx="7093700" cy="461665"/>
          </a:xfrm>
          <a:prstGeom prst="rect">
            <a:avLst/>
          </a:prstGeom>
          <a:noFill/>
        </p:spPr>
        <p:txBody>
          <a:bodyPr wrap="square" rtlCol="0">
            <a:spAutoFit/>
          </a:bodyPr>
          <a:lstStyle/>
          <a:p>
            <a:r>
              <a:rPr lang="de-DE" sz="2400" b="1" dirty="0"/>
              <a:t>Problemlösestrategien (</a:t>
            </a:r>
            <a:r>
              <a:rPr lang="de-DE" sz="2400" b="1" dirty="0" err="1"/>
              <a:t>Heurismen</a:t>
            </a:r>
            <a:r>
              <a:rPr lang="de-DE" sz="2400" b="1" dirty="0"/>
              <a:t>)</a:t>
            </a:r>
          </a:p>
        </p:txBody>
      </p:sp>
      <p:sp>
        <p:nvSpPr>
          <p:cNvPr id="5" name="Rectangle 3"/>
          <p:cNvSpPr>
            <a:spLocks noGrp="1" noChangeArrowheads="1"/>
          </p:cNvSpPr>
          <p:nvPr>
            <p:ph idx="4294967295"/>
          </p:nvPr>
        </p:nvSpPr>
        <p:spPr>
          <a:xfrm>
            <a:off x="592429" y="2133600"/>
            <a:ext cx="7795995" cy="4279900"/>
          </a:xfrm>
        </p:spPr>
        <p:txBody>
          <a:bodyPr>
            <a:normAutofit/>
          </a:bodyPr>
          <a:lstStyle/>
          <a:p>
            <a:pPr eaLnBrk="1" hangingPunct="1">
              <a:lnSpc>
                <a:spcPct val="90000"/>
              </a:lnSpc>
            </a:pPr>
            <a:r>
              <a:rPr lang="de-DE" sz="2400" dirty="0"/>
              <a:t>Problemfindungsstrategien und Produktionsstrategien </a:t>
            </a:r>
            <a:br>
              <a:rPr lang="de-DE" sz="2400" dirty="0"/>
            </a:br>
            <a:r>
              <a:rPr lang="de-DE" sz="1600" dirty="0"/>
              <a:t>z. B. systematische Aufgabenvariation</a:t>
            </a:r>
          </a:p>
          <a:p>
            <a:pPr eaLnBrk="1" hangingPunct="1">
              <a:lnSpc>
                <a:spcPct val="90000"/>
              </a:lnSpc>
            </a:pPr>
            <a:r>
              <a:rPr lang="de-DE" sz="2400" dirty="0"/>
              <a:t>Ordnende Strategien</a:t>
            </a:r>
            <a:br>
              <a:rPr lang="de-DE" sz="2400" dirty="0"/>
            </a:br>
            <a:r>
              <a:rPr lang="de-DE" sz="1600" dirty="0"/>
              <a:t>z. B. Diagramm, Tabelle, Graph, systematisches Aufzählen</a:t>
            </a:r>
          </a:p>
          <a:p>
            <a:pPr eaLnBrk="1" hangingPunct="1">
              <a:lnSpc>
                <a:spcPct val="90000"/>
              </a:lnSpc>
            </a:pPr>
            <a:r>
              <a:rPr lang="de-DE" sz="2400" dirty="0"/>
              <a:t>Lösungsstrategien im engeren Sinne</a:t>
            </a:r>
            <a:br>
              <a:rPr lang="de-DE" sz="2400" dirty="0"/>
            </a:br>
            <a:r>
              <a:rPr lang="de-DE" sz="1600" dirty="0"/>
              <a:t>z. B. Zerlegen, </a:t>
            </a:r>
            <a:r>
              <a:rPr lang="de-DE" sz="1600" dirty="0" err="1"/>
              <a:t>Analogisieren</a:t>
            </a:r>
            <a:r>
              <a:rPr lang="de-DE" sz="1600" dirty="0"/>
              <a:t>, Wechsel der Darstellung, Beispiele suchen, Vorwärts- Rückwärtsarbeiten</a:t>
            </a:r>
          </a:p>
          <a:p>
            <a:pPr eaLnBrk="1" hangingPunct="1">
              <a:lnSpc>
                <a:spcPct val="90000"/>
              </a:lnSpc>
            </a:pPr>
            <a:r>
              <a:rPr lang="de-DE" sz="2400" dirty="0"/>
              <a:t>Kontrollstrategien</a:t>
            </a:r>
            <a:br>
              <a:rPr lang="de-DE" sz="2400" dirty="0"/>
            </a:br>
            <a:r>
              <a:rPr lang="de-DE" sz="1600" dirty="0"/>
              <a:t>z. B. Rückbesinnung auf Ausgangsproblem, Checkliste</a:t>
            </a:r>
          </a:p>
          <a:p>
            <a:pPr eaLnBrk="1" hangingPunct="1">
              <a:lnSpc>
                <a:spcPct val="90000"/>
              </a:lnSpc>
            </a:pPr>
            <a:r>
              <a:rPr lang="de-DE" sz="2400" dirty="0"/>
              <a:t>Überprüfungs- und Reflexionsstrategien</a:t>
            </a:r>
            <a:br>
              <a:rPr lang="de-DE" sz="2400" dirty="0"/>
            </a:br>
            <a:r>
              <a:rPr lang="de-DE" sz="1600" dirty="0"/>
              <a:t>z. B. Suche nach Alternativen, Rechenprobe</a:t>
            </a:r>
          </a:p>
        </p:txBody>
      </p:sp>
      <p:sp>
        <p:nvSpPr>
          <p:cNvPr id="6" name="Text Box 4"/>
          <p:cNvSpPr txBox="1">
            <a:spLocks noChangeArrowheads="1"/>
          </p:cNvSpPr>
          <p:nvPr/>
        </p:nvSpPr>
        <p:spPr bwMode="auto">
          <a:xfrm>
            <a:off x="3707904" y="6269250"/>
            <a:ext cx="5328617" cy="400110"/>
          </a:xfrm>
          <a:prstGeom prst="rect">
            <a:avLst/>
          </a:prstGeom>
          <a:noFill/>
          <a:ln w="9525">
            <a:noFill/>
            <a:miter lim="800000"/>
            <a:headEnd/>
            <a:tailEnd/>
          </a:ln>
        </p:spPr>
        <p:txBody>
          <a:bodyPr wrap="square">
            <a:spAutoFit/>
          </a:bodyPr>
          <a:lstStyle/>
          <a:p>
            <a:pPr>
              <a:spcBef>
                <a:spcPct val="50000"/>
              </a:spcBef>
            </a:pPr>
            <a:r>
              <a:rPr lang="de-DE" sz="1000" dirty="0" err="1">
                <a:latin typeface="Arial" pitchFamily="34" charset="0"/>
                <a:cs typeface="Arial" pitchFamily="34" charset="0"/>
              </a:rPr>
              <a:t>Leuders</a:t>
            </a:r>
            <a:r>
              <a:rPr lang="de-DE" sz="1000" dirty="0">
                <a:latin typeface="Arial" pitchFamily="34" charset="0"/>
                <a:cs typeface="Arial" pitchFamily="34" charset="0"/>
              </a:rPr>
              <a:t>, T. (2006): Mathematik-Didaktik. Praxishandbuch für die Sekundarstufe I und II. Berlin: Cornelsen Scriptor.</a:t>
            </a:r>
          </a:p>
        </p:txBody>
      </p:sp>
    </p:spTree>
    <p:extLst>
      <p:ext uri="{BB962C8B-B14F-4D97-AF65-F5344CB8AC3E}">
        <p14:creationId xmlns:p14="http://schemas.microsoft.com/office/powerpoint/2010/main" val="3237701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24544" y="3717032"/>
            <a:ext cx="6192688"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Einführung</a:t>
            </a:r>
          </a:p>
          <a:p>
            <a:pPr marL="514350" indent="-514350">
              <a:buClr>
                <a:srgbClr val="327A86"/>
              </a:buClr>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Font typeface="Arial" panose="020B0604020202020204" pitchFamily="34" charset="0"/>
              <a:buAutoNum type="arabicPeriod"/>
            </a:pPr>
            <a:r>
              <a:rPr lang="de-DE" dirty="0">
                <a:solidFill>
                  <a:srgbClr val="327A86"/>
                </a:solidFill>
              </a:rPr>
              <a:t>Wie? – Unterrichtskonzepte </a:t>
            </a:r>
          </a:p>
          <a:p>
            <a:pPr marL="514350" indent="-514350">
              <a:buClr>
                <a:srgbClr val="327A86"/>
              </a:buClr>
              <a:buAutoNum type="arabicPeriod"/>
            </a:pPr>
            <a:r>
              <a:rPr lang="de-DE" dirty="0"/>
              <a:t>Unterricht planen und gestalten</a:t>
            </a:r>
          </a:p>
        </p:txBody>
      </p:sp>
    </p:spTree>
    <p:extLst>
      <p:ext uri="{BB962C8B-B14F-4D97-AF65-F5344CB8AC3E}">
        <p14:creationId xmlns:p14="http://schemas.microsoft.com/office/powerpoint/2010/main" val="4036716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 xmlns:a16="http://schemas.microsoft.com/office/drawing/2014/main" id="{7E9CB83D-6A2A-47B6-B5BC-F369752862A8}"/>
              </a:ext>
            </a:extLst>
          </p:cNvPr>
          <p:cNvSpPr>
            <a:spLocks noGrp="1"/>
          </p:cNvSpPr>
          <p:nvPr>
            <p:ph idx="1"/>
          </p:nvPr>
        </p:nvSpPr>
        <p:spPr>
          <a:xfrm>
            <a:off x="323528" y="1124744"/>
            <a:ext cx="8424936" cy="2016224"/>
          </a:xfrm>
        </p:spPr>
        <p:txBody>
          <a:bodyPr/>
          <a:lstStyle/>
          <a:p>
            <a:pPr marL="0" indent="0">
              <a:buNone/>
            </a:pPr>
            <a:r>
              <a:rPr lang="de-DE" dirty="0"/>
              <a:t>Hier geht es insbesondere um (2) das Lernen </a:t>
            </a:r>
            <a:r>
              <a:rPr lang="de-DE" i="1" dirty="0"/>
              <a:t>durch</a:t>
            </a:r>
            <a:r>
              <a:rPr lang="de-DE" dirty="0"/>
              <a:t> Problemlösen (Problemlösen als Methode). Es wird thematisiert, wie zu Beginn von Unterrichtseinheiten (</a:t>
            </a:r>
            <a:r>
              <a:rPr lang="de-DE" dirty="0" smtClean="0"/>
              <a:t>Erkunden/Entdecken</a:t>
            </a:r>
            <a:r>
              <a:rPr lang="de-DE" dirty="0"/>
              <a:t>) und zum Ende von Unterrichtseinheiten (</a:t>
            </a:r>
            <a:r>
              <a:rPr lang="de-DE" dirty="0" smtClean="0"/>
              <a:t>Vertiefen/Üben</a:t>
            </a:r>
            <a:r>
              <a:rPr lang="de-DE" dirty="0"/>
              <a:t>) Themen mithilfe von Problemen eingeführt bzw. vertieft werden können.</a:t>
            </a:r>
          </a:p>
        </p:txBody>
      </p:sp>
    </p:spTree>
    <p:extLst>
      <p:ext uri="{BB962C8B-B14F-4D97-AF65-F5344CB8AC3E}">
        <p14:creationId xmlns:p14="http://schemas.microsoft.com/office/powerpoint/2010/main" val="35856836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Wie? – Unterrichtskonzepte </a:t>
            </a:r>
          </a:p>
        </p:txBody>
      </p:sp>
      <p:sp>
        <p:nvSpPr>
          <p:cNvPr id="3" name="Inhaltsplatzhalter 2"/>
          <p:cNvSpPr>
            <a:spLocks noGrp="1"/>
          </p:cNvSpPr>
          <p:nvPr>
            <p:ph idx="1"/>
          </p:nvPr>
        </p:nvSpPr>
        <p:spPr/>
        <p:txBody>
          <a:bodyPr>
            <a:normAutofit/>
          </a:bodyPr>
          <a:lstStyle/>
          <a:p>
            <a:r>
              <a:rPr lang="de-DE" b="1" dirty="0"/>
              <a:t>Problemlösen im Unterricht fördern – eine Herausforderung</a:t>
            </a:r>
          </a:p>
          <a:p>
            <a:pPr marL="342900" indent="-342900">
              <a:buFont typeface="Wingdings" panose="05000000000000000000" pitchFamily="2" charset="2"/>
              <a:buChar char="§"/>
            </a:pPr>
            <a:r>
              <a:rPr lang="de-DE" dirty="0"/>
              <a:t>Modelle zur Unterrichtsplanung liefern keine konkrete Antwort</a:t>
            </a:r>
          </a:p>
          <a:p>
            <a:pPr marL="342900" indent="-342900">
              <a:buFont typeface="Wingdings" panose="05000000000000000000" pitchFamily="2" charset="2"/>
              <a:buChar char="§"/>
            </a:pPr>
            <a:r>
              <a:rPr lang="de-DE" dirty="0"/>
              <a:t>Bildungsstandards legen nur Ziele fest, ohne konkrete Vorgaben für die Umsetzung im Unterricht</a:t>
            </a:r>
          </a:p>
          <a:p>
            <a:pPr marL="342900" indent="-342900">
              <a:buFont typeface="Wingdings" panose="05000000000000000000" pitchFamily="2" charset="2"/>
              <a:buChar char="§"/>
            </a:pPr>
            <a:r>
              <a:rPr lang="de-DE" dirty="0"/>
              <a:t>Vorgabe von Prüfungsformaten </a:t>
            </a:r>
            <a:r>
              <a:rPr lang="de-DE" dirty="0">
                <a:sym typeface="Wingdings" panose="05000000000000000000" pitchFamily="2" charset="2"/>
              </a:rPr>
              <a:t> geringe Passung </a:t>
            </a:r>
          </a:p>
          <a:p>
            <a:pPr marL="342900" indent="-342900">
              <a:buFont typeface="Wingdings" panose="05000000000000000000" pitchFamily="2" charset="2"/>
              <a:buChar char="§"/>
            </a:pPr>
            <a:r>
              <a:rPr lang="de-DE" dirty="0">
                <a:sym typeface="Wingdings" panose="05000000000000000000" pitchFamily="2" charset="2"/>
              </a:rPr>
              <a:t>Schulbücher als Leitmedium für die Unterrichtsplanung und Gestaltung </a:t>
            </a:r>
            <a:r>
              <a:rPr lang="de-DE" dirty="0" smtClean="0">
                <a:sym typeface="Wingdings" panose="05000000000000000000" pitchFamily="2" charset="2"/>
              </a:rPr>
              <a:t/>
            </a:r>
            <a:br>
              <a:rPr lang="de-DE" dirty="0" smtClean="0">
                <a:sym typeface="Wingdings" panose="05000000000000000000" pitchFamily="2" charset="2"/>
              </a:rPr>
            </a:br>
            <a:r>
              <a:rPr lang="de-DE" dirty="0" smtClean="0">
                <a:sym typeface="Wingdings" panose="05000000000000000000" pitchFamily="2" charset="2"/>
              </a:rPr>
              <a:t>oft </a:t>
            </a:r>
            <a:r>
              <a:rPr lang="de-DE" dirty="0">
                <a:sym typeface="Wingdings" panose="05000000000000000000" pitchFamily="2" charset="2"/>
              </a:rPr>
              <a:t>nicht darauf abgestimmt</a:t>
            </a:r>
          </a:p>
          <a:p>
            <a:endParaRPr lang="de-DE" dirty="0"/>
          </a:p>
          <a:p>
            <a:endParaRPr lang="de-DE" dirty="0"/>
          </a:p>
          <a:p>
            <a:pPr algn="r"/>
            <a:r>
              <a:rPr lang="de-DE" sz="1400" dirty="0" err="1"/>
              <a:t>Leuders</a:t>
            </a:r>
            <a:r>
              <a:rPr lang="de-DE" sz="1400" dirty="0"/>
              <a:t>, T. (2016). Multiple Ziele im Mathematikunterricht. </a:t>
            </a:r>
            <a:r>
              <a:rPr lang="de-DE" sz="1400" i="1" dirty="0"/>
              <a:t>Unterrichtswissenschaft 44</a:t>
            </a:r>
            <a:r>
              <a:rPr lang="de-DE" sz="1400" dirty="0"/>
              <a:t>(5), S. 252–266.</a:t>
            </a:r>
          </a:p>
          <a:p>
            <a:pPr algn="r"/>
            <a:endParaRPr lang="de-DE" sz="1200" dirty="0"/>
          </a:p>
          <a:p>
            <a:endParaRPr lang="de-DE" dirty="0"/>
          </a:p>
        </p:txBody>
      </p:sp>
    </p:spTree>
    <p:extLst>
      <p:ext uri="{BB962C8B-B14F-4D97-AF65-F5344CB8AC3E}">
        <p14:creationId xmlns:p14="http://schemas.microsoft.com/office/powerpoint/2010/main" val="29945149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Wie? – Unterrichtskonzepte </a:t>
            </a:r>
          </a:p>
        </p:txBody>
      </p:sp>
      <p:sp>
        <p:nvSpPr>
          <p:cNvPr id="3" name="Inhaltsplatzhalter 2"/>
          <p:cNvSpPr>
            <a:spLocks noGrp="1"/>
          </p:cNvSpPr>
          <p:nvPr>
            <p:ph idx="1"/>
          </p:nvPr>
        </p:nvSpPr>
        <p:spPr/>
        <p:txBody>
          <a:bodyPr/>
          <a:lstStyle/>
          <a:p>
            <a:r>
              <a:rPr lang="de-DE" b="1" dirty="0"/>
              <a:t>Mögliche Ansätze</a:t>
            </a:r>
          </a:p>
          <a:p>
            <a:endParaRPr lang="de-DE" dirty="0"/>
          </a:p>
          <a:p>
            <a:pPr marL="457200" indent="-457200">
              <a:buFont typeface="+mj-lt"/>
              <a:buAutoNum type="arabicPeriod"/>
            </a:pPr>
            <a:r>
              <a:rPr lang="de-DE" dirty="0"/>
              <a:t>Isolierte Behandlung von Problemlösen und Mathematik</a:t>
            </a:r>
          </a:p>
          <a:p>
            <a:pPr marL="457200" indent="-457200">
              <a:buFont typeface="+mj-lt"/>
              <a:buAutoNum type="arabicPeriod"/>
            </a:pPr>
            <a:r>
              <a:rPr lang="de-DE" dirty="0"/>
              <a:t>Vorab-Förderung von Problemlösefähigkeiten</a:t>
            </a:r>
          </a:p>
          <a:p>
            <a:pPr marL="457200" indent="-457200">
              <a:buFont typeface="+mj-lt"/>
              <a:buAutoNum type="arabicPeriod"/>
            </a:pPr>
            <a:r>
              <a:rPr lang="de-DE" dirty="0"/>
              <a:t>Verbundene Förderung von Problemlösefähigkeiten und Wissen</a:t>
            </a:r>
          </a:p>
          <a:p>
            <a:pPr marL="457200" indent="-457200">
              <a:buFont typeface="+mj-lt"/>
              <a:buAutoNum type="arabicPeriod"/>
            </a:pPr>
            <a:r>
              <a:rPr lang="de-DE" dirty="0"/>
              <a:t>Problembasiertes Lernen</a:t>
            </a:r>
          </a:p>
          <a:p>
            <a:pPr marL="457200" indent="-457200">
              <a:buFont typeface="+mj-lt"/>
              <a:buAutoNum type="arabicPeriod"/>
            </a:pPr>
            <a:endParaRPr lang="de-DE" dirty="0"/>
          </a:p>
          <a:p>
            <a:pPr algn="r"/>
            <a:endParaRPr lang="de-DE" sz="1400" dirty="0"/>
          </a:p>
          <a:p>
            <a:pPr algn="r"/>
            <a:endParaRPr lang="de-DE" sz="1400" dirty="0"/>
          </a:p>
          <a:p>
            <a:pPr algn="r"/>
            <a:r>
              <a:rPr lang="de-DE" sz="1400" dirty="0" err="1"/>
              <a:t>Leuders</a:t>
            </a:r>
            <a:r>
              <a:rPr lang="de-DE" sz="1400" dirty="0"/>
              <a:t>, T. (2016). Multiple Ziele im Mathematikunterricht. </a:t>
            </a:r>
            <a:r>
              <a:rPr lang="de-DE" sz="1400" i="1" dirty="0"/>
              <a:t>Unterrichtswissenschaft 44</a:t>
            </a:r>
            <a:r>
              <a:rPr lang="de-DE" sz="1400" dirty="0"/>
              <a:t>(5), S. 252–266.</a:t>
            </a:r>
          </a:p>
        </p:txBody>
      </p:sp>
      <p:sp>
        <p:nvSpPr>
          <p:cNvPr id="4" name="Geschweifte Klammer rechts 3"/>
          <p:cNvSpPr/>
          <p:nvPr/>
        </p:nvSpPr>
        <p:spPr>
          <a:xfrm>
            <a:off x="7669493" y="1844824"/>
            <a:ext cx="216024" cy="1008112"/>
          </a:xfrm>
          <a:prstGeom prst="rightBrace">
            <a:avLst>
              <a:gd name="adj1" fmla="val 72267"/>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5" name="Textfeld 4"/>
          <p:cNvSpPr txBox="1"/>
          <p:nvPr/>
        </p:nvSpPr>
        <p:spPr>
          <a:xfrm>
            <a:off x="7954559" y="1929606"/>
            <a:ext cx="1115616" cy="923330"/>
          </a:xfrm>
          <a:prstGeom prst="rect">
            <a:avLst/>
          </a:prstGeom>
          <a:noFill/>
        </p:spPr>
        <p:txBody>
          <a:bodyPr wrap="square" rtlCol="0">
            <a:spAutoFit/>
          </a:bodyPr>
          <a:lstStyle/>
          <a:p>
            <a:r>
              <a:rPr lang="de-DE" sz="1800" dirty="0"/>
              <a:t>z. B. Puzzle-Problem</a:t>
            </a:r>
          </a:p>
        </p:txBody>
      </p:sp>
      <p:sp>
        <p:nvSpPr>
          <p:cNvPr id="7" name="Rechteck 6"/>
          <p:cNvSpPr/>
          <p:nvPr/>
        </p:nvSpPr>
        <p:spPr>
          <a:xfrm>
            <a:off x="323528" y="2852936"/>
            <a:ext cx="7272808" cy="10081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52681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7"/>
          <p:cNvSpPr/>
          <p:nvPr/>
        </p:nvSpPr>
        <p:spPr bwMode="auto">
          <a:xfrm>
            <a:off x="2524400" y="118672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Fachspezifische Sprachbildung</a:t>
            </a:r>
          </a:p>
        </p:txBody>
      </p:sp>
      <p:pic>
        <p:nvPicPr>
          <p:cNvPr id="4" name="Bild 3" descr="ws15078_DZLM_Icons_Sprachförderung.pd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0976" y="1093368"/>
            <a:ext cx="535432" cy="535432"/>
          </a:xfrm>
          <a:prstGeom prst="rect">
            <a:avLst/>
          </a:prstGeom>
        </p:spPr>
      </p:pic>
      <p:sp>
        <p:nvSpPr>
          <p:cNvPr id="10" name="Abgerundetes Rechteck 9"/>
          <p:cNvSpPr/>
          <p:nvPr/>
        </p:nvSpPr>
        <p:spPr bwMode="auto">
          <a:xfrm>
            <a:off x="2524400" y="190680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Fachfremd Unterrichtende</a:t>
            </a:r>
          </a:p>
        </p:txBody>
      </p:sp>
      <p:pic>
        <p:nvPicPr>
          <p:cNvPr id="11" name="Bild 10" descr="ws15078_DZLM_Icons_Fachfremd.pd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64500" y="1847492"/>
            <a:ext cx="535432" cy="535432"/>
          </a:xfrm>
          <a:prstGeom prst="rect">
            <a:avLst/>
          </a:prstGeom>
        </p:spPr>
      </p:pic>
      <p:sp>
        <p:nvSpPr>
          <p:cNvPr id="12" name="Abgerundetes Rechteck 11"/>
          <p:cNvSpPr/>
          <p:nvPr/>
        </p:nvSpPr>
        <p:spPr bwMode="auto">
          <a:xfrm>
            <a:off x="2452392" y="334696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Heterogene und inklusive Lerngruppen</a:t>
            </a:r>
          </a:p>
        </p:txBody>
      </p:sp>
      <p:sp>
        <p:nvSpPr>
          <p:cNvPr id="13" name="Abgerundetes Rechteck 12"/>
          <p:cNvSpPr/>
          <p:nvPr/>
        </p:nvSpPr>
        <p:spPr bwMode="auto">
          <a:xfrm>
            <a:off x="2524400" y="4067040"/>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Digitalisierung im Unterricht</a:t>
            </a:r>
          </a:p>
        </p:txBody>
      </p:sp>
      <p:sp>
        <p:nvSpPr>
          <p:cNvPr id="14" name="Abgerundetes Rechteck 13"/>
          <p:cNvSpPr/>
          <p:nvPr/>
        </p:nvSpPr>
        <p:spPr bwMode="auto">
          <a:xfrm>
            <a:off x="2524400" y="2626880"/>
            <a:ext cx="3816424"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dirty="0">
                <a:latin typeface="Calibri"/>
                <a:cs typeface="Calibri"/>
              </a:rPr>
              <a:t>Leitideen (Schwerpunkt Stochastik)</a:t>
            </a:r>
          </a:p>
        </p:txBody>
      </p:sp>
      <p:pic>
        <p:nvPicPr>
          <p:cNvPr id="15" name="Bild 14" descr="ws15078_DZLM_Icons_digitale_Agenda.pd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90692" y="4035664"/>
            <a:ext cx="535432" cy="535432"/>
          </a:xfrm>
          <a:prstGeom prst="rect">
            <a:avLst/>
          </a:prstGeom>
        </p:spPr>
      </p:pic>
      <p:pic>
        <p:nvPicPr>
          <p:cNvPr id="16" name="Bild 15" descr="ws15078_DZLM_Icons_Heterogenität.pdf"/>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8816" y="3296160"/>
            <a:ext cx="535432" cy="535432"/>
          </a:xfrm>
          <a:prstGeom prst="rect">
            <a:avLst/>
          </a:prstGeom>
        </p:spPr>
      </p:pic>
      <p:pic>
        <p:nvPicPr>
          <p:cNvPr id="5" name="Bild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60976" y="2554872"/>
            <a:ext cx="535432" cy="535432"/>
          </a:xfrm>
          <a:prstGeom prst="rect">
            <a:avLst/>
          </a:prstGeom>
        </p:spPr>
      </p:pic>
      <p:sp>
        <p:nvSpPr>
          <p:cNvPr id="17" name="Abgerundetes Rechteck 16"/>
          <p:cNvSpPr/>
          <p:nvPr/>
        </p:nvSpPr>
        <p:spPr bwMode="auto">
          <a:xfrm>
            <a:off x="2483768" y="4770146"/>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Elementare Mathematische Bildung</a:t>
            </a:r>
          </a:p>
        </p:txBody>
      </p:sp>
      <p:pic>
        <p:nvPicPr>
          <p:cNvPr id="9" name="Bild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1704" y="4758664"/>
            <a:ext cx="542544" cy="542544"/>
          </a:xfrm>
          <a:prstGeom prst="rect">
            <a:avLst/>
          </a:prstGeom>
        </p:spPr>
      </p:pic>
      <p:sp>
        <p:nvSpPr>
          <p:cNvPr id="19" name="Titel 18"/>
          <p:cNvSpPr>
            <a:spLocks noGrp="1"/>
          </p:cNvSpPr>
          <p:nvPr>
            <p:ph type="title"/>
          </p:nvPr>
        </p:nvSpPr>
        <p:spPr/>
        <p:txBody>
          <a:bodyPr>
            <a:normAutofit/>
          </a:bodyPr>
          <a:lstStyle/>
          <a:p>
            <a:r>
              <a:rPr lang="de-DE"/>
              <a:t>Fokusthemen des DZLM</a:t>
            </a:r>
          </a:p>
        </p:txBody>
      </p:sp>
      <p:sp>
        <p:nvSpPr>
          <p:cNvPr id="18" name="Abgerundetes Rechteck 17"/>
          <p:cNvSpPr/>
          <p:nvPr/>
        </p:nvSpPr>
        <p:spPr bwMode="auto">
          <a:xfrm>
            <a:off x="2483768" y="5834595"/>
            <a:ext cx="3888432" cy="432048"/>
          </a:xfrm>
          <a:prstGeom prst="roundRect">
            <a:avLst/>
          </a:prstGeom>
          <a:solidFill>
            <a:schemeClr val="bg1"/>
          </a:solidFill>
          <a:ln w="9525" cap="flat" cmpd="sng" algn="ctr">
            <a:solidFill>
              <a:schemeClr val="tx2"/>
            </a:solidFill>
            <a:prstDash val="solid"/>
            <a:round/>
            <a:headEnd type="none" w="med" len="med"/>
            <a:tailEnd type="none" w="med" len="med"/>
          </a:ln>
          <a:effectLst>
            <a:outerShdw blurRad="50800" dist="38100" dir="2700000" algn="tl" rotWithShape="0">
              <a:srgbClr val="000000">
                <a:alpha val="43000"/>
              </a:srgbClr>
            </a:outerShdw>
          </a:effectLst>
        </p:spPr>
        <p:txBody>
          <a:bodyPr vert="horz" wrap="square" lIns="91440" tIns="45720" rIns="91440" bIns="45720" numCol="1" rtlCol="0" anchor="t" anchorCtr="0" compatLnSpc="1">
            <a:prstTxWarp prst="textNoShape">
              <a:avLst/>
            </a:prstTxWarp>
          </a:bodyPr>
          <a:lstStyle/>
          <a:p>
            <a:pPr algn="ctr"/>
            <a:r>
              <a:rPr lang="de-DE" sz="1800">
                <a:latin typeface="Calibri"/>
                <a:cs typeface="Calibri"/>
              </a:rPr>
              <a:t>Weitere Bausteine guten Unterrichts</a:t>
            </a:r>
          </a:p>
        </p:txBody>
      </p:sp>
      <p:pic>
        <p:nvPicPr>
          <p:cNvPr id="2" name="Bild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60976" y="5782419"/>
            <a:ext cx="536400" cy="536400"/>
          </a:xfrm>
          <a:prstGeom prst="rect">
            <a:avLst/>
          </a:prstGeom>
        </p:spPr>
      </p:pic>
    </p:spTree>
    <p:extLst>
      <p:ext uri="{BB962C8B-B14F-4D97-AF65-F5344CB8AC3E}">
        <p14:creationId xmlns:p14="http://schemas.microsoft.com/office/powerpoint/2010/main" val="5070448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Wie? – Unterrichtskonzepte </a:t>
            </a:r>
          </a:p>
        </p:txBody>
      </p:sp>
      <p:sp>
        <p:nvSpPr>
          <p:cNvPr id="3" name="Inhaltsplatzhalter 2"/>
          <p:cNvSpPr>
            <a:spLocks noGrp="1"/>
          </p:cNvSpPr>
          <p:nvPr>
            <p:ph idx="1"/>
          </p:nvPr>
        </p:nvSpPr>
        <p:spPr/>
        <p:txBody>
          <a:bodyPr/>
          <a:lstStyle/>
          <a:p>
            <a:r>
              <a:rPr lang="de-DE" dirty="0"/>
              <a:t>Welche Unterrichtsphasen eignen sich für eine verbundene Förderung von Problemlösen und Wissen?</a:t>
            </a:r>
          </a:p>
          <a:p>
            <a:endParaRPr lang="de-DE" dirty="0"/>
          </a:p>
        </p:txBody>
      </p:sp>
      <p:pic>
        <p:nvPicPr>
          <p:cNvPr id="5"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748456" y="2276872"/>
            <a:ext cx="7400306" cy="2940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feld 5"/>
          <p:cNvSpPr txBox="1"/>
          <p:nvPr/>
        </p:nvSpPr>
        <p:spPr>
          <a:xfrm>
            <a:off x="1691680" y="5949280"/>
            <a:ext cx="7272228" cy="523220"/>
          </a:xfrm>
          <a:prstGeom prst="rect">
            <a:avLst/>
          </a:prstGeom>
          <a:noFill/>
        </p:spPr>
        <p:txBody>
          <a:bodyPr wrap="square" rtlCol="0">
            <a:spAutoFit/>
          </a:bodyPr>
          <a:lstStyle/>
          <a:p>
            <a:pPr algn="r"/>
            <a:r>
              <a:rPr lang="de-DE" sz="1400" dirty="0">
                <a:latin typeface="Calibri" panose="020F0502020204030204" pitchFamily="34" charset="0"/>
              </a:rPr>
              <a:t>Holzäpfel, L. &amp; </a:t>
            </a:r>
            <a:r>
              <a:rPr lang="de-DE" sz="1400" dirty="0" err="1">
                <a:latin typeface="Calibri" panose="020F0502020204030204" pitchFamily="34" charset="0"/>
              </a:rPr>
              <a:t>Leuders</a:t>
            </a:r>
            <a:r>
              <a:rPr lang="de-DE" sz="1400" dirty="0">
                <a:latin typeface="Calibri" panose="020F0502020204030204" pitchFamily="34" charset="0"/>
              </a:rPr>
              <a:t>, T. (2015). Entdeckendes Lernen und produktives Üben. In J. </a:t>
            </a:r>
            <a:r>
              <a:rPr lang="de-DE" sz="1400" dirty="0" err="1">
                <a:latin typeface="Calibri" panose="020F0502020204030204" pitchFamily="34" charset="0"/>
              </a:rPr>
              <a:t>Leuders</a:t>
            </a:r>
            <a:r>
              <a:rPr lang="de-DE" sz="1400" dirty="0">
                <a:latin typeface="Calibri" panose="020F0502020204030204" pitchFamily="34" charset="0"/>
              </a:rPr>
              <a:t>. &amp; K. Philipp (Hrsg.), </a:t>
            </a:r>
            <a:r>
              <a:rPr lang="de-DE" sz="1400" i="1" dirty="0">
                <a:latin typeface="Calibri" panose="020F0502020204030204" pitchFamily="34" charset="0"/>
              </a:rPr>
              <a:t>Mathematik Didaktik für die Grundschule</a:t>
            </a:r>
            <a:r>
              <a:rPr lang="de-DE" sz="1400" dirty="0">
                <a:latin typeface="Calibri" panose="020F0502020204030204" pitchFamily="34" charset="0"/>
              </a:rPr>
              <a:t>. Berlin: Cornelsen. S. 117–129.</a:t>
            </a:r>
          </a:p>
        </p:txBody>
      </p:sp>
    </p:spTree>
    <p:extLst>
      <p:ext uri="{BB962C8B-B14F-4D97-AF65-F5344CB8AC3E}">
        <p14:creationId xmlns:p14="http://schemas.microsoft.com/office/powerpoint/2010/main" val="39455126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a:t>5. Wie? – Unterrichtskonzepte </a:t>
            </a:r>
          </a:p>
        </p:txBody>
      </p:sp>
      <p:pic>
        <p:nvPicPr>
          <p:cNvPr id="4"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556792"/>
            <a:ext cx="8399094" cy="3960440"/>
          </a:xfrm>
          <a:prstGeom prst="rect">
            <a:avLst/>
          </a:prstGeom>
          <a:ln>
            <a:noFill/>
          </a:ln>
          <a:effectLst>
            <a:outerShdw blurRad="292100" dist="139700" dir="2700000" algn="tl" rotWithShape="0">
              <a:srgbClr val="333333">
                <a:alpha val="65000"/>
              </a:srgbClr>
            </a:outerShdw>
          </a:effectLst>
        </p:spPr>
      </p:pic>
      <p:sp>
        <p:nvSpPr>
          <p:cNvPr id="7" name="Textfeld 6"/>
          <p:cNvSpPr txBox="1"/>
          <p:nvPr/>
        </p:nvSpPr>
        <p:spPr>
          <a:xfrm>
            <a:off x="179512" y="6237312"/>
            <a:ext cx="8856404" cy="523220"/>
          </a:xfrm>
          <a:prstGeom prst="rect">
            <a:avLst/>
          </a:prstGeom>
          <a:noFill/>
        </p:spPr>
        <p:txBody>
          <a:bodyPr wrap="square" rtlCol="0">
            <a:spAutoFit/>
          </a:bodyPr>
          <a:lstStyle/>
          <a:p>
            <a:pPr algn="r"/>
            <a:r>
              <a:rPr lang="de-DE" sz="1400" dirty="0">
                <a:latin typeface="Calibri" panose="020F0502020204030204" pitchFamily="34" charset="0"/>
              </a:rPr>
              <a:t>Holzäpfel, L., </a:t>
            </a:r>
            <a:r>
              <a:rPr lang="de-DE" sz="1400" dirty="0" err="1">
                <a:latin typeface="Calibri" panose="020F0502020204030204" pitchFamily="34" charset="0"/>
              </a:rPr>
              <a:t>Leuders</a:t>
            </a:r>
            <a:r>
              <a:rPr lang="de-DE" sz="1400" dirty="0">
                <a:latin typeface="Calibri" panose="020F0502020204030204" pitchFamily="34" charset="0"/>
              </a:rPr>
              <a:t>, T., </a:t>
            </a:r>
            <a:r>
              <a:rPr lang="de-DE" sz="1400" dirty="0" err="1">
                <a:latin typeface="Calibri" panose="020F0502020204030204" pitchFamily="34" charset="0"/>
              </a:rPr>
              <a:t>Marxer</a:t>
            </a:r>
            <a:r>
              <a:rPr lang="de-DE" sz="1400" dirty="0">
                <a:latin typeface="Calibri" panose="020F0502020204030204" pitchFamily="34" charset="0"/>
              </a:rPr>
              <a:t>, M. (2012): Lebensraum Zoo – Platzbedarf von Tieren. In S. Prediger, B. Barzel, S. </a:t>
            </a:r>
            <a:r>
              <a:rPr lang="de-DE" sz="1400" dirty="0" err="1">
                <a:latin typeface="Calibri" panose="020F0502020204030204" pitchFamily="34" charset="0"/>
              </a:rPr>
              <a:t>Hußmann</a:t>
            </a:r>
            <a:r>
              <a:rPr lang="de-DE" sz="1400" dirty="0">
                <a:latin typeface="Calibri" panose="020F0502020204030204" pitchFamily="34" charset="0"/>
              </a:rPr>
              <a:t> &amp; T. </a:t>
            </a:r>
            <a:r>
              <a:rPr lang="de-DE" sz="1400" dirty="0" err="1">
                <a:latin typeface="Calibri" panose="020F0502020204030204" pitchFamily="34" charset="0"/>
              </a:rPr>
              <a:t>Leuders</a:t>
            </a:r>
            <a:r>
              <a:rPr lang="de-DE" sz="1400" dirty="0">
                <a:latin typeface="Calibri" panose="020F0502020204030204" pitchFamily="34" charset="0"/>
              </a:rPr>
              <a:t> (Hrsg.), </a:t>
            </a:r>
            <a:r>
              <a:rPr lang="de-DE" sz="1400" i="1" dirty="0">
                <a:latin typeface="Calibri" panose="020F0502020204030204" pitchFamily="34" charset="0"/>
              </a:rPr>
              <a:t>mathewerkstatt 5</a:t>
            </a:r>
            <a:r>
              <a:rPr lang="de-DE" sz="1400" dirty="0">
                <a:latin typeface="Calibri" panose="020F0502020204030204" pitchFamily="34" charset="0"/>
              </a:rPr>
              <a:t>. </a:t>
            </a:r>
            <a:r>
              <a:rPr lang="en-US" sz="1400" dirty="0" err="1">
                <a:latin typeface="Calibri" panose="020F0502020204030204" pitchFamily="34" charset="0"/>
              </a:rPr>
              <a:t>Cornelsen</a:t>
            </a:r>
            <a:r>
              <a:rPr lang="en-US" sz="1400" dirty="0">
                <a:latin typeface="Calibri" panose="020F0502020204030204" pitchFamily="34" charset="0"/>
              </a:rPr>
              <a:t>, Berlin, S. 170.</a:t>
            </a:r>
            <a:endParaRPr lang="de-DE" sz="1400" dirty="0">
              <a:latin typeface="Calibri" panose="020F0502020204030204" pitchFamily="34" charset="0"/>
            </a:endParaRPr>
          </a:p>
        </p:txBody>
      </p:sp>
      <p:sp>
        <p:nvSpPr>
          <p:cNvPr id="2" name="Rechteck 1"/>
          <p:cNvSpPr/>
          <p:nvPr/>
        </p:nvSpPr>
        <p:spPr>
          <a:xfrm>
            <a:off x="323528" y="965920"/>
            <a:ext cx="7900496" cy="430887"/>
          </a:xfrm>
          <a:prstGeom prst="rect">
            <a:avLst/>
          </a:prstGeom>
        </p:spPr>
        <p:txBody>
          <a:bodyPr wrap="none">
            <a:spAutoFit/>
          </a:bodyPr>
          <a:lstStyle/>
          <a:p>
            <a:r>
              <a:rPr lang="de-DE" sz="2200" dirty="0">
                <a:latin typeface="Calibri" panose="020F0502020204030204" pitchFamily="34" charset="0"/>
              </a:rPr>
              <a:t>Problemorientierte Erkundung zur Berechnung von Flächeninhalten</a:t>
            </a:r>
          </a:p>
        </p:txBody>
      </p:sp>
    </p:spTree>
    <p:extLst>
      <p:ext uri="{BB962C8B-B14F-4D97-AF65-F5344CB8AC3E}">
        <p14:creationId xmlns:p14="http://schemas.microsoft.com/office/powerpoint/2010/main" val="29934609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a:t>5. Wie? – Unterrichtskonzepte </a:t>
            </a:r>
          </a:p>
        </p:txBody>
      </p:sp>
      <p:pic>
        <p:nvPicPr>
          <p:cNvPr id="5" name="Bild 2"/>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997595"/>
            <a:ext cx="7318974" cy="2952328"/>
          </a:xfrm>
          <a:prstGeom prst="rect">
            <a:avLst/>
          </a:prstGeom>
          <a:ln>
            <a:noFill/>
          </a:ln>
          <a:effectLst>
            <a:outerShdw blurRad="292100" dist="139700" dir="2700000" algn="tl" rotWithShape="0">
              <a:srgbClr val="333333">
                <a:alpha val="65000"/>
              </a:srgbClr>
            </a:outerShdw>
          </a:effectLst>
        </p:spPr>
      </p:pic>
      <p:sp>
        <p:nvSpPr>
          <p:cNvPr id="8" name="Textfeld 7"/>
          <p:cNvSpPr txBox="1"/>
          <p:nvPr/>
        </p:nvSpPr>
        <p:spPr>
          <a:xfrm>
            <a:off x="179512" y="6237312"/>
            <a:ext cx="8856404" cy="523220"/>
          </a:xfrm>
          <a:prstGeom prst="rect">
            <a:avLst/>
          </a:prstGeom>
          <a:noFill/>
        </p:spPr>
        <p:txBody>
          <a:bodyPr wrap="square" rtlCol="0">
            <a:spAutoFit/>
          </a:bodyPr>
          <a:lstStyle/>
          <a:p>
            <a:pPr algn="r"/>
            <a:r>
              <a:rPr lang="de-DE" sz="1400" dirty="0">
                <a:latin typeface="Calibri" panose="020F0502020204030204" pitchFamily="34" charset="0"/>
              </a:rPr>
              <a:t>Holzäpfel, L., </a:t>
            </a:r>
            <a:r>
              <a:rPr lang="de-DE" sz="1400" dirty="0" err="1">
                <a:latin typeface="Calibri" panose="020F0502020204030204" pitchFamily="34" charset="0"/>
              </a:rPr>
              <a:t>Leuders</a:t>
            </a:r>
            <a:r>
              <a:rPr lang="de-DE" sz="1400" dirty="0">
                <a:latin typeface="Calibri" panose="020F0502020204030204" pitchFamily="34" charset="0"/>
              </a:rPr>
              <a:t>, T., </a:t>
            </a:r>
            <a:r>
              <a:rPr lang="de-DE" sz="1400" dirty="0" err="1">
                <a:latin typeface="Calibri" panose="020F0502020204030204" pitchFamily="34" charset="0"/>
              </a:rPr>
              <a:t>Marxer</a:t>
            </a:r>
            <a:r>
              <a:rPr lang="de-DE" sz="1400" dirty="0">
                <a:latin typeface="Calibri" panose="020F0502020204030204" pitchFamily="34" charset="0"/>
              </a:rPr>
              <a:t>, M. (2012): Lebensraum Zoo – Platzbedarf von Tieren. In S. Prediger, B. Barzel, S. </a:t>
            </a:r>
            <a:r>
              <a:rPr lang="de-DE" sz="1400" dirty="0" err="1">
                <a:latin typeface="Calibri" panose="020F0502020204030204" pitchFamily="34" charset="0"/>
              </a:rPr>
              <a:t>Hußmann</a:t>
            </a:r>
            <a:r>
              <a:rPr lang="de-DE" sz="1400" dirty="0">
                <a:latin typeface="Calibri" panose="020F0502020204030204" pitchFamily="34" charset="0"/>
              </a:rPr>
              <a:t> &amp; T. </a:t>
            </a:r>
            <a:r>
              <a:rPr lang="de-DE" sz="1400" dirty="0" err="1">
                <a:latin typeface="Calibri" panose="020F0502020204030204" pitchFamily="34" charset="0"/>
              </a:rPr>
              <a:t>Leuders</a:t>
            </a:r>
            <a:r>
              <a:rPr lang="de-DE" sz="1400" dirty="0">
                <a:latin typeface="Calibri" panose="020F0502020204030204" pitchFamily="34" charset="0"/>
              </a:rPr>
              <a:t> (Hrsg.), </a:t>
            </a:r>
            <a:r>
              <a:rPr lang="de-DE" sz="1400" i="1" dirty="0">
                <a:latin typeface="Calibri" panose="020F0502020204030204" pitchFamily="34" charset="0"/>
              </a:rPr>
              <a:t>mathewerkstatt 5</a:t>
            </a:r>
            <a:r>
              <a:rPr lang="de-DE" sz="1400" dirty="0">
                <a:latin typeface="Calibri" panose="020F0502020204030204" pitchFamily="34" charset="0"/>
              </a:rPr>
              <a:t>. </a:t>
            </a:r>
            <a:r>
              <a:rPr lang="en-US" sz="1400" dirty="0" err="1">
                <a:latin typeface="Calibri" panose="020F0502020204030204" pitchFamily="34" charset="0"/>
              </a:rPr>
              <a:t>Cornelsen</a:t>
            </a:r>
            <a:r>
              <a:rPr lang="en-US" sz="1400" dirty="0">
                <a:latin typeface="Calibri" panose="020F0502020204030204" pitchFamily="34" charset="0"/>
              </a:rPr>
              <a:t>, Berlin, S. 176.</a:t>
            </a:r>
            <a:endParaRPr lang="de-DE" sz="1400" dirty="0">
              <a:latin typeface="Calibri" panose="020F0502020204030204" pitchFamily="34" charset="0"/>
            </a:endParaRPr>
          </a:p>
        </p:txBody>
      </p:sp>
    </p:spTree>
    <p:extLst>
      <p:ext uri="{BB962C8B-B14F-4D97-AF65-F5344CB8AC3E}">
        <p14:creationId xmlns:p14="http://schemas.microsoft.com/office/powerpoint/2010/main" val="11298924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75102" y="332656"/>
            <a:ext cx="3744416" cy="6471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211960" y="1268760"/>
            <a:ext cx="4386517" cy="4707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13786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323528" y="980728"/>
            <a:ext cx="8424936" cy="5400600"/>
          </a:xfrm>
        </p:spPr>
        <p:txBody>
          <a:bodyPr/>
          <a:lstStyle/>
          <a:p>
            <a:r>
              <a:rPr lang="de-DE" dirty="0"/>
              <a:t>				      Weg			Beispiel</a:t>
            </a:r>
          </a:p>
        </p:txBody>
      </p:sp>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069456" y="1291372"/>
            <a:ext cx="1172302" cy="1460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012160" y="4843473"/>
            <a:ext cx="3051959" cy="1282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hteck 1"/>
          <p:cNvSpPr/>
          <p:nvPr/>
        </p:nvSpPr>
        <p:spPr>
          <a:xfrm>
            <a:off x="323528" y="6596390"/>
            <a:ext cx="9036496" cy="261610"/>
          </a:xfrm>
          <a:prstGeom prst="rect">
            <a:avLst/>
          </a:prstGeom>
        </p:spPr>
        <p:txBody>
          <a:bodyPr wrap="square">
            <a:spAutoFit/>
          </a:bodyPr>
          <a:lstStyle/>
          <a:p>
            <a:r>
              <a:rPr lang="de-DE" sz="1100" dirty="0"/>
              <a:t>Quelle: Barzel, B., </a:t>
            </a:r>
            <a:r>
              <a:rPr lang="de-DE" sz="1100" dirty="0" err="1"/>
              <a:t>Hußmann</a:t>
            </a:r>
            <a:r>
              <a:rPr lang="de-DE" sz="1100" dirty="0"/>
              <a:t>, S., </a:t>
            </a:r>
            <a:r>
              <a:rPr lang="de-DE" sz="1100" dirty="0" err="1"/>
              <a:t>Leuders</a:t>
            </a:r>
            <a:r>
              <a:rPr lang="de-DE" sz="1100" dirty="0"/>
              <a:t>, T. &amp; Prediger, S. (2013). </a:t>
            </a:r>
            <a:r>
              <a:rPr lang="de-DE" sz="1100" i="1" dirty="0"/>
              <a:t>Mathewerkstatt 5, Materialblock</a:t>
            </a:r>
            <a:r>
              <a:rPr lang="de-DE" sz="1100" dirty="0"/>
              <a:t>. Berlin: Cornelsen. S. 95.</a:t>
            </a:r>
          </a:p>
        </p:txBody>
      </p:sp>
      <p:sp>
        <p:nvSpPr>
          <p:cNvPr id="5" name="Rechteck 4"/>
          <p:cNvSpPr/>
          <p:nvPr/>
        </p:nvSpPr>
        <p:spPr>
          <a:xfrm>
            <a:off x="329466" y="1303015"/>
            <a:ext cx="2946390" cy="4801314"/>
          </a:xfrm>
          <a:prstGeom prst="rect">
            <a:avLst/>
          </a:prstGeom>
        </p:spPr>
        <p:txBody>
          <a:bodyPr wrap="square">
            <a:spAutoFit/>
          </a:bodyPr>
          <a:lstStyle/>
          <a:p>
            <a:r>
              <a:rPr lang="de-DE" sz="1800" dirty="0">
                <a:latin typeface="Calibri" charset="0"/>
                <a:ea typeface="Calibri" charset="0"/>
                <a:cs typeface="Calibri" charset="0"/>
              </a:rPr>
              <a:t>Man kann versuchen, die</a:t>
            </a:r>
          </a:p>
          <a:p>
            <a:r>
              <a:rPr lang="de-DE" sz="1800" dirty="0">
                <a:latin typeface="Calibri" charset="0"/>
                <a:ea typeface="Calibri" charset="0"/>
                <a:cs typeface="Calibri" charset="0"/>
              </a:rPr>
              <a:t>Flächen aufeinanderzulegen</a:t>
            </a:r>
          </a:p>
          <a:p>
            <a:endParaRPr lang="de-DE" sz="1800" dirty="0">
              <a:latin typeface="Calibri" charset="0"/>
              <a:ea typeface="Calibri" charset="0"/>
              <a:cs typeface="Calibri" charset="0"/>
            </a:endParaRPr>
          </a:p>
          <a:p>
            <a:endParaRPr lang="de-DE" sz="1800" dirty="0">
              <a:latin typeface="Calibri" charset="0"/>
              <a:ea typeface="Calibri" charset="0"/>
              <a:cs typeface="Calibri" charset="0"/>
            </a:endParaRPr>
          </a:p>
          <a:p>
            <a:endParaRPr lang="de-DE" sz="1800" dirty="0" smtClean="0">
              <a:latin typeface="Calibri" charset="0"/>
              <a:ea typeface="Calibri" charset="0"/>
              <a:cs typeface="Calibri" charset="0"/>
            </a:endParaRPr>
          </a:p>
          <a:p>
            <a:endParaRPr lang="de-DE" sz="1800" dirty="0">
              <a:latin typeface="Calibri" charset="0"/>
              <a:ea typeface="Calibri" charset="0"/>
              <a:cs typeface="Calibri" charset="0"/>
            </a:endParaRPr>
          </a:p>
          <a:p>
            <a:r>
              <a:rPr lang="de-DE" sz="1800" dirty="0">
                <a:latin typeface="Calibri" charset="0"/>
                <a:ea typeface="Calibri" charset="0"/>
                <a:cs typeface="Calibri" charset="0"/>
              </a:rPr>
              <a:t>Man kann versuchen, eine Fläche zu zerschneiden und damit die andere Fläche auszulegen.</a:t>
            </a:r>
          </a:p>
          <a:p>
            <a:endParaRPr lang="de-DE" sz="1800" dirty="0">
              <a:latin typeface="Calibri" charset="0"/>
              <a:ea typeface="Calibri" charset="0"/>
              <a:cs typeface="Calibri" charset="0"/>
            </a:endParaRPr>
          </a:p>
          <a:p>
            <a:endParaRPr lang="de-DE" sz="1800" dirty="0">
              <a:latin typeface="Calibri" charset="0"/>
              <a:ea typeface="Calibri" charset="0"/>
              <a:cs typeface="Calibri" charset="0"/>
            </a:endParaRPr>
          </a:p>
          <a:p>
            <a:endParaRPr lang="de-DE" sz="1800" dirty="0">
              <a:latin typeface="Calibri" charset="0"/>
              <a:ea typeface="Calibri" charset="0"/>
              <a:cs typeface="Calibri" charset="0"/>
            </a:endParaRPr>
          </a:p>
          <a:p>
            <a:r>
              <a:rPr lang="de-DE" sz="1800" dirty="0">
                <a:latin typeface="Calibri" charset="0"/>
                <a:ea typeface="Calibri" charset="0"/>
                <a:cs typeface="Calibri" charset="0"/>
              </a:rPr>
              <a:t>Man kann versuchen, die Flächen mit vielen gleichen Flächenstückchen auszulegen und diese dann abzuzählen.</a:t>
            </a:r>
          </a:p>
        </p:txBody>
      </p:sp>
      <p:pic>
        <p:nvPicPr>
          <p:cNvPr id="8"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4211960" y="2924943"/>
            <a:ext cx="1029798" cy="1496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3419872" y="4588154"/>
            <a:ext cx="2307169" cy="1793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6580083" y="2912366"/>
            <a:ext cx="1387145" cy="1394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6444208" y="1362624"/>
            <a:ext cx="1460665" cy="1140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95916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5. Wie? – Unterrichtskonzepte</a:t>
            </a:r>
          </a:p>
        </p:txBody>
      </p:sp>
      <p:sp>
        <p:nvSpPr>
          <p:cNvPr id="3" name="Inhaltsplatzhalter 2"/>
          <p:cNvSpPr>
            <a:spLocks noGrp="1"/>
          </p:cNvSpPr>
          <p:nvPr>
            <p:ph idx="1"/>
          </p:nvPr>
        </p:nvSpPr>
        <p:spPr/>
        <p:txBody>
          <a:bodyPr>
            <a:normAutofit/>
          </a:bodyPr>
          <a:lstStyle/>
          <a:p>
            <a:pPr marL="0" indent="0">
              <a:buNone/>
            </a:pPr>
            <a:r>
              <a:rPr lang="de-DE" dirty="0" smtClean="0"/>
              <a:t>Wertheimers Beispielproblem der Bestimmung des Flächeninhaltes eines Parallelogramms durch Umstrukturieren</a:t>
            </a:r>
          </a:p>
          <a:p>
            <a:pPr marL="0" indent="0">
              <a:buNone/>
            </a:pPr>
            <a:r>
              <a:rPr lang="de-DE" dirty="0"/>
              <a:t> </a:t>
            </a:r>
          </a:p>
        </p:txBody>
      </p:sp>
      <p:sp>
        <p:nvSpPr>
          <p:cNvPr id="5" name="Inhaltsplatzhalter 2"/>
          <p:cNvSpPr txBox="1">
            <a:spLocks/>
          </p:cNvSpPr>
          <p:nvPr/>
        </p:nvSpPr>
        <p:spPr>
          <a:xfrm>
            <a:off x="467544" y="2060848"/>
            <a:ext cx="8352928" cy="4608512"/>
          </a:xfrm>
          <a:prstGeom prst="rect">
            <a:avLst/>
          </a:prstGeom>
          <a:solidFill>
            <a:schemeClr val="bg1">
              <a:lumMod val="85000"/>
            </a:schemeClr>
          </a:solidFill>
        </p:spPr>
        <p:txBody>
          <a:bodyPr vert="horz" lIns="91440" tIns="45720" rIns="91440" bIns="45720" rtlCol="0">
            <a:normAutofit lnSpcReduction="10000"/>
          </a:bodyPr>
          <a:lstStyle>
            <a:lvl1pPr marL="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pPr>
            <a:r>
              <a:rPr lang="de-DE" sz="2000" dirty="0">
                <a:latin typeface="Calibri" charset="0"/>
                <a:ea typeface="Calibri" charset="0"/>
                <a:cs typeface="Calibri" charset="0"/>
              </a:rPr>
              <a:t>Als ihr [einem 5 1/2 jährigen Mädchen] das Parallelogramm-Problem gegeben wurde, nachdem ihr kurz gezeigt worden war, wie man die Fläche des Rechtecks findet, sagte sie: "Das ist nicht gut hier", indem die auf die Gegend am linken Ende zeigte, "und nicht gut hier", indem sie auf die Gegend rechts zeigte. "Es ist ungeschickt, da und da". Zögernd sagte sie: "Ich könnte es hier richtig machen ... aber ...". Plötzlich rief sie: "Kann ich eine Schere haben? Was hier schlecht ist, ist genau, was dort gebraucht wird. Es </a:t>
            </a:r>
            <a:r>
              <a:rPr lang="de-DE" sz="2000" dirty="0" err="1">
                <a:latin typeface="Calibri" charset="0"/>
                <a:ea typeface="Calibri" charset="0"/>
                <a:cs typeface="Calibri" charset="0"/>
              </a:rPr>
              <a:t>paßt</a:t>
            </a:r>
            <a:r>
              <a:rPr lang="de-DE" sz="2000" dirty="0">
                <a:latin typeface="Calibri" charset="0"/>
                <a:ea typeface="Calibri" charset="0"/>
                <a:cs typeface="Calibri" charset="0"/>
              </a:rPr>
              <a:t>." Sie nahm die Schere, schnitt senkrecht durch und setzte das linke Stück rechts an (Wertheimer, 1964, S. 55 f.)</a:t>
            </a:r>
          </a:p>
          <a:p>
            <a:r>
              <a:rPr lang="de-DE" dirty="0">
                <a:latin typeface="Calibri" charset="0"/>
                <a:ea typeface="Calibri" charset="0"/>
                <a:cs typeface="Calibri" charset="0"/>
              </a:rPr>
              <a:t> </a:t>
            </a:r>
          </a:p>
          <a:p>
            <a:r>
              <a:rPr lang="en-US" sz="1600" dirty="0">
                <a:latin typeface="Calibri" charset="0"/>
                <a:ea typeface="Calibri" charset="0"/>
                <a:cs typeface="Calibri" charset="0"/>
              </a:rPr>
              <a:t>Wertheimer, M. (1964). </a:t>
            </a:r>
            <a:r>
              <a:rPr lang="en-US" sz="1600" i="1" dirty="0" err="1">
                <a:latin typeface="Calibri" charset="0"/>
                <a:ea typeface="Calibri" charset="0"/>
                <a:cs typeface="Calibri" charset="0"/>
              </a:rPr>
              <a:t>Produktives</a:t>
            </a:r>
            <a:r>
              <a:rPr lang="en-US" sz="1600" i="1" dirty="0">
                <a:latin typeface="Calibri" charset="0"/>
                <a:ea typeface="Calibri" charset="0"/>
                <a:cs typeface="Calibri" charset="0"/>
              </a:rPr>
              <a:t> </a:t>
            </a:r>
            <a:r>
              <a:rPr lang="en-US" sz="1600" i="1" dirty="0" err="1">
                <a:latin typeface="Calibri" charset="0"/>
                <a:ea typeface="Calibri" charset="0"/>
                <a:cs typeface="Calibri" charset="0"/>
              </a:rPr>
              <a:t>Denken</a:t>
            </a:r>
            <a:r>
              <a:rPr lang="en-US" sz="1600" dirty="0">
                <a:latin typeface="Calibri" charset="0"/>
                <a:ea typeface="Calibri" charset="0"/>
                <a:cs typeface="Calibri" charset="0"/>
              </a:rPr>
              <a:t>. New York, London: Harper &amp; Brothers Publishers.</a:t>
            </a:r>
            <a:endParaRPr lang="de-DE" sz="1600" dirty="0">
              <a:latin typeface="Calibri" charset="0"/>
              <a:ea typeface="Calibri" charset="0"/>
              <a:cs typeface="Calibri" charset="0"/>
            </a:endParaRPr>
          </a:p>
        </p:txBody>
      </p:sp>
    </p:spTree>
    <p:extLst>
      <p:ext uri="{BB962C8B-B14F-4D97-AF65-F5344CB8AC3E}">
        <p14:creationId xmlns:p14="http://schemas.microsoft.com/office/powerpoint/2010/main" val="4542773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Was zeigt diese Aufgabe?</a:t>
            </a:r>
          </a:p>
        </p:txBody>
      </p:sp>
      <p:sp>
        <p:nvSpPr>
          <p:cNvPr id="3" name="Inhaltsplatzhalter 2"/>
          <p:cNvSpPr>
            <a:spLocks noGrp="1"/>
          </p:cNvSpPr>
          <p:nvPr>
            <p:ph idx="1"/>
          </p:nvPr>
        </p:nvSpPr>
        <p:spPr/>
        <p:txBody>
          <a:bodyPr>
            <a:normAutofit/>
          </a:bodyPr>
          <a:lstStyle/>
          <a:p>
            <a:pPr marL="0" indent="0">
              <a:buNone/>
            </a:pPr>
            <a:r>
              <a:rPr lang="de-DE" dirty="0"/>
              <a:t>Problemlösen …</a:t>
            </a:r>
          </a:p>
          <a:p>
            <a:pPr marL="0" indent="0">
              <a:buNone/>
            </a:pPr>
            <a:r>
              <a:rPr lang="de-DE" dirty="0"/>
              <a:t>… als </a:t>
            </a:r>
            <a:r>
              <a:rPr lang="de-DE" b="1" dirty="0"/>
              <a:t>Gestaltungsprinzip</a:t>
            </a:r>
            <a:r>
              <a:rPr lang="de-DE" dirty="0"/>
              <a:t> des Unterrichts</a:t>
            </a:r>
          </a:p>
          <a:p>
            <a:pPr marL="0" indent="0">
              <a:buNone/>
            </a:pPr>
            <a:r>
              <a:rPr lang="de-DE" dirty="0"/>
              <a:t>… als </a:t>
            </a:r>
            <a:r>
              <a:rPr lang="de-DE" b="1" dirty="0"/>
              <a:t>Lernprinzip</a:t>
            </a:r>
            <a:r>
              <a:rPr lang="de-DE" dirty="0"/>
              <a:t> für Schülerinnen und Schüler</a:t>
            </a:r>
          </a:p>
          <a:p>
            <a:pPr marL="0" indent="0">
              <a:buNone/>
            </a:pPr>
            <a:r>
              <a:rPr lang="de-DE" dirty="0"/>
              <a:t> </a:t>
            </a:r>
          </a:p>
          <a:p>
            <a:pPr marL="0" indent="0">
              <a:buNone/>
            </a:pPr>
            <a:r>
              <a:rPr lang="de-DE" dirty="0"/>
              <a:t>Lernende setzen sich nicht rezeptartig, sondern produktiv mit mathematischen Situationen auseinander </a:t>
            </a:r>
            <a:r>
              <a:rPr lang="de-DE" dirty="0">
                <a:sym typeface="Wingdings" panose="05000000000000000000" pitchFamily="2" charset="2"/>
              </a:rPr>
              <a:t> </a:t>
            </a:r>
            <a:r>
              <a:rPr lang="de-DE" dirty="0"/>
              <a:t>„</a:t>
            </a:r>
            <a:r>
              <a:rPr lang="de-DE" b="1" dirty="0"/>
              <a:t>mathematisches Denken</a:t>
            </a:r>
            <a:r>
              <a:rPr lang="de-DE" dirty="0"/>
              <a:t>“ (</a:t>
            </a:r>
            <a:r>
              <a:rPr lang="de-DE" dirty="0" err="1"/>
              <a:t>Schoenfeld</a:t>
            </a:r>
            <a:r>
              <a:rPr lang="de-DE" dirty="0"/>
              <a:t>, 1992).</a:t>
            </a:r>
          </a:p>
          <a:p>
            <a:pPr marL="0" indent="0">
              <a:buNone/>
            </a:pPr>
            <a:endParaRPr lang="de-DE" dirty="0"/>
          </a:p>
          <a:p>
            <a:pPr marL="0" indent="0">
              <a:buNone/>
            </a:pPr>
            <a:r>
              <a:rPr lang="de-DE" dirty="0"/>
              <a:t>Lernende entwickeln aktiv </a:t>
            </a:r>
            <a:r>
              <a:rPr lang="de-DE" b="1" dirty="0"/>
              <a:t>neue Konzepte beim Problemlösen </a:t>
            </a:r>
            <a:r>
              <a:rPr lang="de-DE" dirty="0"/>
              <a:t>(Winter, 1983</a:t>
            </a:r>
            <a:r>
              <a:rPr lang="de-DE" dirty="0" smtClean="0"/>
              <a:t>).</a:t>
            </a:r>
            <a:endParaRPr lang="de-DE" dirty="0"/>
          </a:p>
          <a:p>
            <a:pPr marL="0" indent="0">
              <a:buNone/>
            </a:pPr>
            <a:endParaRPr lang="de-DE" dirty="0"/>
          </a:p>
          <a:p>
            <a:pPr marL="0" indent="0">
              <a:buNone/>
            </a:pPr>
            <a:r>
              <a:rPr lang="de-DE" dirty="0"/>
              <a:t>Beim (Nach)erfinden verstehen Lernende, welchen </a:t>
            </a:r>
            <a:r>
              <a:rPr lang="de-DE" b="1" dirty="0"/>
              <a:t>Zweck </a:t>
            </a:r>
            <a:r>
              <a:rPr lang="de-DE" dirty="0"/>
              <a:t>die jeweilige Mathematik erfüllt (Freudenthal, 1976).</a:t>
            </a:r>
          </a:p>
          <a:p>
            <a:endParaRPr lang="de-DE" dirty="0"/>
          </a:p>
        </p:txBody>
      </p:sp>
    </p:spTree>
    <p:extLst>
      <p:ext uri="{BB962C8B-B14F-4D97-AF65-F5344CB8AC3E}">
        <p14:creationId xmlns:p14="http://schemas.microsoft.com/office/powerpoint/2010/main" val="17966364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a:bodyPr>
          <a:lstStyle/>
          <a:p>
            <a:r>
              <a:rPr lang="de-DE" dirty="0"/>
              <a:t>5. Wie? – Unterrichtskonzepte</a:t>
            </a:r>
          </a:p>
        </p:txBody>
      </p:sp>
      <p:sp>
        <p:nvSpPr>
          <p:cNvPr id="2" name="Inhaltsplatzhalter 1"/>
          <p:cNvSpPr>
            <a:spLocks noGrp="1"/>
          </p:cNvSpPr>
          <p:nvPr>
            <p:ph idx="1"/>
          </p:nvPr>
        </p:nvSpPr>
        <p:spPr/>
        <p:txBody>
          <a:bodyPr>
            <a:normAutofit/>
          </a:bodyPr>
          <a:lstStyle/>
          <a:p>
            <a:pPr>
              <a:spcBef>
                <a:spcPct val="50000"/>
              </a:spcBef>
            </a:pPr>
            <a:r>
              <a:rPr lang="de-DE" sz="2000" dirty="0"/>
              <a:t>Wie können heuristische Strategien erlernt werden?</a:t>
            </a:r>
          </a:p>
          <a:p>
            <a:pPr>
              <a:spcBef>
                <a:spcPct val="50000"/>
              </a:spcBef>
            </a:pPr>
            <a:r>
              <a:rPr lang="de-DE" sz="2000" b="1" dirty="0"/>
              <a:t>Unter einer Strategie versteht man die „bewusst eingesetzte, zielgerichtete Abfolge von Handlungen oder Denkschritten“</a:t>
            </a:r>
          </a:p>
          <a:p>
            <a:pPr>
              <a:spcBef>
                <a:spcPct val="50000"/>
              </a:spcBef>
            </a:pPr>
            <a:endParaRPr lang="de-DE" sz="2000" b="1" dirty="0"/>
          </a:p>
          <a:p>
            <a:pPr>
              <a:spcBef>
                <a:spcPct val="50000"/>
              </a:spcBef>
              <a:buFont typeface="Wingdings" pitchFamily="2" charset="2"/>
              <a:buChar char="à"/>
            </a:pPr>
            <a:r>
              <a:rPr lang="de-DE" sz="2000" dirty="0">
                <a:sym typeface="Wingdings" pitchFamily="2" charset="2"/>
              </a:rPr>
              <a:t> </a:t>
            </a:r>
            <a:r>
              <a:rPr lang="de-DE" sz="2000" dirty="0" smtClean="0">
                <a:sym typeface="Wingdings" pitchFamily="2" charset="2"/>
              </a:rPr>
              <a:t>nicht</a:t>
            </a:r>
            <a:r>
              <a:rPr lang="de-DE" sz="2000" dirty="0">
                <a:sym typeface="Wingdings" pitchFamily="2" charset="2"/>
              </a:rPr>
              <a:t>: durch Einprägung neuen Lernstoffs, denn: Heuristische Strategien können nicht „rezeptartig“ verwendet werden</a:t>
            </a:r>
          </a:p>
          <a:p>
            <a:pPr>
              <a:spcBef>
                <a:spcPct val="50000"/>
              </a:spcBef>
              <a:buFont typeface="Wingdings" pitchFamily="2" charset="2"/>
              <a:buChar char="à"/>
            </a:pPr>
            <a:r>
              <a:rPr lang="de-DE" sz="2000" dirty="0">
                <a:sym typeface="Wingdings" pitchFamily="2" charset="2"/>
              </a:rPr>
              <a:t> durch eigenes Tun verinnerlichen</a:t>
            </a:r>
          </a:p>
          <a:p>
            <a:pPr>
              <a:spcBef>
                <a:spcPct val="50000"/>
              </a:spcBef>
              <a:buFont typeface="Wingdings" pitchFamily="2" charset="2"/>
              <a:buChar char="à"/>
            </a:pPr>
            <a:r>
              <a:rPr lang="de-DE" sz="2000" dirty="0">
                <a:sym typeface="Wingdings" pitchFamily="2" charset="2"/>
              </a:rPr>
              <a:t> durch Entdecken und Erfinden (Heuristik = die Kunst des Findens)</a:t>
            </a:r>
          </a:p>
          <a:p>
            <a:pPr>
              <a:spcBef>
                <a:spcPct val="50000"/>
              </a:spcBef>
              <a:buFont typeface="Wingdings" pitchFamily="2" charset="2"/>
              <a:buChar char="à"/>
            </a:pPr>
            <a:r>
              <a:rPr lang="de-DE" sz="2000" dirty="0">
                <a:sym typeface="Wingdings" pitchFamily="2" charset="2"/>
              </a:rPr>
              <a:t> </a:t>
            </a:r>
            <a:r>
              <a:rPr lang="de-DE" sz="2000" dirty="0" smtClean="0">
                <a:sym typeface="Wingdings" pitchFamily="2" charset="2"/>
              </a:rPr>
              <a:t>durch </a:t>
            </a:r>
            <a:r>
              <a:rPr lang="de-DE" sz="2000" dirty="0">
                <a:sym typeface="Wingdings" pitchFamily="2" charset="2"/>
              </a:rPr>
              <a:t>Nachvollziehen eines Problemlöseprozesses (Lernen am Beispiel)</a:t>
            </a:r>
          </a:p>
          <a:p>
            <a:pPr>
              <a:spcBef>
                <a:spcPct val="50000"/>
              </a:spcBef>
              <a:buFont typeface="Wingdings" pitchFamily="2" charset="2"/>
              <a:buChar char="à"/>
            </a:pPr>
            <a:endParaRPr lang="de-DE" sz="2000" dirty="0">
              <a:sym typeface="Wingdings" pitchFamily="2" charset="2"/>
            </a:endParaRPr>
          </a:p>
          <a:p>
            <a:endParaRPr lang="de-DE" sz="2000" dirty="0"/>
          </a:p>
        </p:txBody>
      </p:sp>
    </p:spTree>
    <p:extLst>
      <p:ext uri="{BB962C8B-B14F-4D97-AF65-F5344CB8AC3E}">
        <p14:creationId xmlns:p14="http://schemas.microsoft.com/office/powerpoint/2010/main" val="260788979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Wie? – Unterrichtskonzepte</a:t>
            </a:r>
          </a:p>
        </p:txBody>
      </p:sp>
      <p:sp>
        <p:nvSpPr>
          <p:cNvPr id="3" name="Inhaltsplatzhalter 2"/>
          <p:cNvSpPr>
            <a:spLocks noGrp="1"/>
          </p:cNvSpPr>
          <p:nvPr>
            <p:ph idx="1"/>
          </p:nvPr>
        </p:nvSpPr>
        <p:spPr/>
        <p:txBody>
          <a:bodyPr/>
          <a:lstStyle/>
          <a:p>
            <a:r>
              <a:rPr lang="de-DE" dirty="0"/>
              <a:t>Verortung in verschiedene Unterrichtsphasen möglich</a:t>
            </a:r>
          </a:p>
        </p:txBody>
      </p:sp>
      <p:pic>
        <p:nvPicPr>
          <p:cNvPr id="2050"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619672" y="2420888"/>
            <a:ext cx="6732240" cy="2675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35496" y="5589240"/>
            <a:ext cx="9073008" cy="954107"/>
          </a:xfrm>
          <a:prstGeom prst="rect">
            <a:avLst/>
          </a:prstGeom>
          <a:noFill/>
        </p:spPr>
        <p:txBody>
          <a:bodyPr wrap="square" rtlCol="0">
            <a:spAutoFit/>
          </a:bodyPr>
          <a:lstStyle/>
          <a:p>
            <a:pPr algn="r"/>
            <a:r>
              <a:rPr lang="de-DE" sz="1400" dirty="0">
                <a:latin typeface="Calibri" panose="020F0502020204030204" pitchFamily="34" charset="0"/>
              </a:rPr>
              <a:t>Quelle Grafik: Holzäpfel, L. &amp; </a:t>
            </a:r>
            <a:r>
              <a:rPr lang="de-DE" sz="1400" dirty="0" err="1">
                <a:latin typeface="Calibri" panose="020F0502020204030204" pitchFamily="34" charset="0"/>
              </a:rPr>
              <a:t>Leuders</a:t>
            </a:r>
            <a:r>
              <a:rPr lang="de-DE" sz="1400" dirty="0">
                <a:latin typeface="Calibri" panose="020F0502020204030204" pitchFamily="34" charset="0"/>
              </a:rPr>
              <a:t>, T. (2015). Entdeckendes Lernen und produktives Üben. In J. </a:t>
            </a:r>
            <a:r>
              <a:rPr lang="de-DE" sz="1400" dirty="0" err="1">
                <a:latin typeface="Calibri" panose="020F0502020204030204" pitchFamily="34" charset="0"/>
              </a:rPr>
              <a:t>Leuders</a:t>
            </a:r>
            <a:r>
              <a:rPr lang="de-DE" sz="1400" dirty="0">
                <a:latin typeface="Calibri" panose="020F0502020204030204" pitchFamily="34" charset="0"/>
              </a:rPr>
              <a:t> &amp; K. Philipp (Hrsg.), </a:t>
            </a:r>
            <a:r>
              <a:rPr lang="de-DE" sz="1400" i="1" dirty="0">
                <a:latin typeface="Calibri" panose="020F0502020204030204" pitchFamily="34" charset="0"/>
              </a:rPr>
              <a:t>Mathematik Didaktik für die Grundschule</a:t>
            </a:r>
            <a:r>
              <a:rPr lang="de-DE" sz="1400" dirty="0">
                <a:latin typeface="Calibri" panose="020F0502020204030204" pitchFamily="34" charset="0"/>
              </a:rPr>
              <a:t>. Berlin: Cornelsen. 117–129.</a:t>
            </a:r>
          </a:p>
          <a:p>
            <a:pPr algn="r"/>
            <a:r>
              <a:rPr lang="de-DE" sz="1400" dirty="0">
                <a:latin typeface="Calibri" panose="020F0502020204030204" pitchFamily="34" charset="0"/>
              </a:rPr>
              <a:t>Quelle Aufgabe: Holzäpfel, L., </a:t>
            </a:r>
            <a:r>
              <a:rPr lang="de-DE" sz="1400" dirty="0" err="1">
                <a:latin typeface="Calibri" panose="020F0502020204030204" pitchFamily="34" charset="0"/>
              </a:rPr>
              <a:t>Leuders</a:t>
            </a:r>
            <a:r>
              <a:rPr lang="de-DE" sz="1400" dirty="0">
                <a:latin typeface="Calibri" panose="020F0502020204030204" pitchFamily="34" charset="0"/>
              </a:rPr>
              <a:t>, T. &amp; </a:t>
            </a:r>
            <a:r>
              <a:rPr lang="de-DE" sz="1400" dirty="0" err="1">
                <a:latin typeface="Calibri" panose="020F0502020204030204" pitchFamily="34" charset="0"/>
              </a:rPr>
              <a:t>Marxer</a:t>
            </a:r>
            <a:r>
              <a:rPr lang="de-DE" sz="1400" dirty="0">
                <a:latin typeface="Calibri" panose="020F0502020204030204" pitchFamily="34" charset="0"/>
              </a:rPr>
              <a:t>, M. (2012). Lebensraum Zoo – Platzbedarf von Tieren. In S. Prediger, B. Barzel, S. </a:t>
            </a:r>
            <a:r>
              <a:rPr lang="de-DE" sz="1400" dirty="0" err="1">
                <a:latin typeface="Calibri" panose="020F0502020204030204" pitchFamily="34" charset="0"/>
              </a:rPr>
              <a:t>Hußmann</a:t>
            </a:r>
            <a:r>
              <a:rPr lang="de-DE" sz="1400" dirty="0">
                <a:latin typeface="Calibri" panose="020F0502020204030204" pitchFamily="34" charset="0"/>
              </a:rPr>
              <a:t> &amp; T. </a:t>
            </a:r>
            <a:r>
              <a:rPr lang="de-DE" sz="1400" dirty="0" err="1">
                <a:latin typeface="Calibri" panose="020F0502020204030204" pitchFamily="34" charset="0"/>
              </a:rPr>
              <a:t>Leuders</a:t>
            </a:r>
            <a:r>
              <a:rPr lang="de-DE" sz="1400" dirty="0">
                <a:latin typeface="Calibri" panose="020F0502020204030204" pitchFamily="34" charset="0"/>
              </a:rPr>
              <a:t> (Hrsg.), </a:t>
            </a:r>
            <a:r>
              <a:rPr lang="de-DE" sz="1400" i="1" dirty="0">
                <a:latin typeface="Calibri" panose="020F0502020204030204" pitchFamily="34" charset="0"/>
              </a:rPr>
              <a:t>mathewerkstatt 5</a:t>
            </a:r>
            <a:r>
              <a:rPr lang="de-DE" sz="1400" dirty="0">
                <a:latin typeface="Calibri" panose="020F0502020204030204" pitchFamily="34" charset="0"/>
              </a:rPr>
              <a:t>. </a:t>
            </a:r>
            <a:r>
              <a:rPr lang="en-US" sz="1400" dirty="0" err="1">
                <a:latin typeface="Calibri" panose="020F0502020204030204" pitchFamily="34" charset="0"/>
              </a:rPr>
              <a:t>Cornelsen</a:t>
            </a:r>
            <a:r>
              <a:rPr lang="en-US" sz="1400" dirty="0">
                <a:latin typeface="Calibri" panose="020F0502020204030204" pitchFamily="34" charset="0"/>
              </a:rPr>
              <a:t>, Berlin, S. 170.</a:t>
            </a:r>
            <a:endParaRPr lang="de-DE" sz="1400" dirty="0">
              <a:latin typeface="Calibri" panose="020F0502020204030204" pitchFamily="34" charset="0"/>
            </a:endParaRPr>
          </a:p>
        </p:txBody>
      </p:sp>
      <p:pic>
        <p:nvPicPr>
          <p:cNvPr id="6" name="Bild 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645024"/>
            <a:ext cx="3888432" cy="1872208"/>
          </a:xfrm>
          <a:prstGeom prst="rect">
            <a:avLst/>
          </a:prstGeom>
          <a:ln>
            <a:noFill/>
          </a:ln>
          <a:effectLst>
            <a:outerShdw blurRad="292100" dist="139700" dir="2700000" algn="tl" rotWithShape="0">
              <a:srgbClr val="333333">
                <a:alpha val="65000"/>
              </a:srgbClr>
            </a:outerShdw>
          </a:effectLst>
        </p:spPr>
      </p:pic>
      <p:cxnSp>
        <p:nvCxnSpPr>
          <p:cNvPr id="7" name="Gerade Verbindung 6"/>
          <p:cNvCxnSpPr/>
          <p:nvPr/>
        </p:nvCxnSpPr>
        <p:spPr>
          <a:xfrm flipV="1">
            <a:off x="2123728" y="3429000"/>
            <a:ext cx="360040" cy="390563"/>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Rechteck 7"/>
          <p:cNvSpPr/>
          <p:nvPr/>
        </p:nvSpPr>
        <p:spPr>
          <a:xfrm>
            <a:off x="6012160" y="2420888"/>
            <a:ext cx="2160240" cy="20162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8453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Wie? – Unterrichtskonzepte</a:t>
            </a:r>
          </a:p>
        </p:txBody>
      </p:sp>
      <p:pic>
        <p:nvPicPr>
          <p:cNvPr id="194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95537" y="1026788"/>
            <a:ext cx="7272808" cy="30107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95536" y="4077072"/>
            <a:ext cx="7272809" cy="21741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feld 5"/>
          <p:cNvSpPr txBox="1"/>
          <p:nvPr/>
        </p:nvSpPr>
        <p:spPr>
          <a:xfrm>
            <a:off x="179512" y="6309320"/>
            <a:ext cx="8856404" cy="523220"/>
          </a:xfrm>
          <a:prstGeom prst="rect">
            <a:avLst/>
          </a:prstGeom>
          <a:noFill/>
        </p:spPr>
        <p:txBody>
          <a:bodyPr wrap="square" rtlCol="0">
            <a:spAutoFit/>
          </a:bodyPr>
          <a:lstStyle/>
          <a:p>
            <a:pPr algn="r"/>
            <a:r>
              <a:rPr lang="de-DE" sz="1400" dirty="0">
                <a:latin typeface="Calibri" panose="020F0502020204030204" pitchFamily="34" charset="0"/>
              </a:rPr>
              <a:t>Quelle: Holzäpfel, L.; </a:t>
            </a:r>
            <a:r>
              <a:rPr lang="de-DE" sz="1400" dirty="0" err="1">
                <a:latin typeface="Calibri" panose="020F0502020204030204" pitchFamily="34" charset="0"/>
              </a:rPr>
              <a:t>Leuders</a:t>
            </a:r>
            <a:r>
              <a:rPr lang="de-DE" sz="1400" dirty="0">
                <a:latin typeface="Calibri" panose="020F0502020204030204" pitchFamily="34" charset="0"/>
              </a:rPr>
              <a:t>, T.; </a:t>
            </a:r>
            <a:r>
              <a:rPr lang="de-DE" sz="1400" dirty="0" err="1">
                <a:latin typeface="Calibri" panose="020F0502020204030204" pitchFamily="34" charset="0"/>
              </a:rPr>
              <a:t>Marxer</a:t>
            </a:r>
            <a:r>
              <a:rPr lang="de-DE" sz="1400" dirty="0">
                <a:latin typeface="Calibri" panose="020F0502020204030204" pitchFamily="34" charset="0"/>
              </a:rPr>
              <a:t>, M. (2012): Lebensraum Zoo – Platzbedarf von Tieren. In: Prediger, Susanne / Barzel, Bärbel / </a:t>
            </a:r>
            <a:r>
              <a:rPr lang="de-DE" sz="1400" dirty="0" err="1">
                <a:latin typeface="Calibri" panose="020F0502020204030204" pitchFamily="34" charset="0"/>
              </a:rPr>
              <a:t>Hußmann</a:t>
            </a:r>
            <a:r>
              <a:rPr lang="de-DE" sz="1400" dirty="0">
                <a:latin typeface="Calibri" panose="020F0502020204030204" pitchFamily="34" charset="0"/>
              </a:rPr>
              <a:t>, Stephan / </a:t>
            </a:r>
            <a:r>
              <a:rPr lang="de-DE" sz="1400" dirty="0" err="1">
                <a:latin typeface="Calibri" panose="020F0502020204030204" pitchFamily="34" charset="0"/>
              </a:rPr>
              <a:t>Leuders</a:t>
            </a:r>
            <a:r>
              <a:rPr lang="de-DE" sz="1400" dirty="0">
                <a:latin typeface="Calibri" panose="020F0502020204030204" pitchFamily="34" charset="0"/>
              </a:rPr>
              <a:t>, Timo (Hrsg.): </a:t>
            </a:r>
            <a:r>
              <a:rPr lang="de-DE" sz="1400" i="1" dirty="0">
                <a:latin typeface="Calibri" panose="020F0502020204030204" pitchFamily="34" charset="0"/>
              </a:rPr>
              <a:t>mathewerkstatt 5</a:t>
            </a:r>
            <a:r>
              <a:rPr lang="de-DE" sz="1400" dirty="0">
                <a:latin typeface="Calibri" panose="020F0502020204030204" pitchFamily="34" charset="0"/>
              </a:rPr>
              <a:t>. </a:t>
            </a:r>
            <a:r>
              <a:rPr lang="en-US" sz="1400" dirty="0" err="1">
                <a:latin typeface="Calibri" panose="020F0502020204030204" pitchFamily="34" charset="0"/>
              </a:rPr>
              <a:t>Cornelsen</a:t>
            </a:r>
            <a:r>
              <a:rPr lang="en-US" sz="1400" dirty="0">
                <a:latin typeface="Calibri" panose="020F0502020204030204" pitchFamily="34" charset="0"/>
              </a:rPr>
              <a:t>, Berlin, S. 183.</a:t>
            </a:r>
            <a:endParaRPr lang="de-DE" sz="1400" dirty="0">
              <a:latin typeface="Calibri" panose="020F0502020204030204" pitchFamily="34" charset="0"/>
            </a:endParaRPr>
          </a:p>
        </p:txBody>
      </p:sp>
      <p:sp>
        <p:nvSpPr>
          <p:cNvPr id="7" name="Rechteck 6"/>
          <p:cNvSpPr/>
          <p:nvPr/>
        </p:nvSpPr>
        <p:spPr>
          <a:xfrm>
            <a:off x="4499992" y="397113"/>
            <a:ext cx="4607932" cy="1015663"/>
          </a:xfrm>
          <a:prstGeom prst="rect">
            <a:avLst/>
          </a:prstGeom>
          <a:solidFill>
            <a:srgbClr val="327A86">
              <a:alpha val="24706"/>
            </a:srgbClr>
          </a:solidFill>
          <a:ln>
            <a:noFill/>
          </a:ln>
        </p:spPr>
        <p:txBody>
          <a:bodyPr wrap="square">
            <a:spAutoFit/>
          </a:bodyPr>
          <a:lstStyle/>
          <a:p>
            <a:pPr algn="ctr">
              <a:spcAft>
                <a:spcPts val="0"/>
              </a:spcAft>
              <a:buNone/>
            </a:pPr>
            <a:r>
              <a:rPr lang="de-DE" sz="2000" dirty="0">
                <a:latin typeface="Calibri" charset="0"/>
                <a:ea typeface="Times New Roman" charset="0"/>
                <a:cs typeface="Times New Roman" charset="0"/>
              </a:rPr>
              <a:t>Bearbeiten Sie kurz diese beiden Aufgaben und benennen Sie die Unterschiede hinsichtlich des Problemlösens.</a:t>
            </a:r>
          </a:p>
        </p:txBody>
      </p:sp>
    </p:spTree>
    <p:extLst>
      <p:ext uri="{BB962C8B-B14F-4D97-AF65-F5344CB8AC3E}">
        <p14:creationId xmlns:p14="http://schemas.microsoft.com/office/powerpoint/2010/main" val="704831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Abstract</a:t>
            </a:r>
          </a:p>
        </p:txBody>
      </p:sp>
      <p:sp>
        <p:nvSpPr>
          <p:cNvPr id="3" name="Rechteck 2"/>
          <p:cNvSpPr/>
          <p:nvPr/>
        </p:nvSpPr>
        <p:spPr>
          <a:xfrm>
            <a:off x="328592" y="1196752"/>
            <a:ext cx="8203848" cy="4708981"/>
          </a:xfrm>
          <a:prstGeom prst="rect">
            <a:avLst/>
          </a:prstGeom>
        </p:spPr>
        <p:txBody>
          <a:bodyPr wrap="square">
            <a:spAutoFit/>
          </a:bodyPr>
          <a:lstStyle/>
          <a:p>
            <a:pPr algn="just"/>
            <a:r>
              <a:rPr lang="de-DE" sz="2000" dirty="0">
                <a:latin typeface="Calibri" charset="0"/>
                <a:ea typeface="Calibri" charset="0"/>
                <a:cs typeface="Calibri" charset="0"/>
              </a:rPr>
              <a:t>Problemlösen gewinnt im Mathematikunterricht zunehmend an Bedeutung und bietet auch Potential für die individuelle Förderung. Diese prozessbezogene mathematische Kompetenz wird dabei nicht als zusätzlicher Unterrichtsstoff aufgefasst, sondern wird verstanden als mathematische Tätigkeit, die bei der Erkundung neuer Inhalte und Themen </a:t>
            </a:r>
            <a:r>
              <a:rPr lang="de-DE" sz="2000" dirty="0" smtClean="0">
                <a:latin typeface="Calibri" charset="0"/>
                <a:ea typeface="Calibri" charset="0"/>
                <a:cs typeface="Calibri" charset="0"/>
              </a:rPr>
              <a:t>notwendiger-weise </a:t>
            </a:r>
            <a:r>
              <a:rPr lang="de-DE" sz="2000" dirty="0">
                <a:latin typeface="Calibri" charset="0"/>
                <a:ea typeface="Calibri" charset="0"/>
                <a:cs typeface="Calibri" charset="0"/>
              </a:rPr>
              <a:t>gebraucht wird. </a:t>
            </a:r>
            <a:endParaRPr lang="de-DE" sz="2000" dirty="0" smtClean="0">
              <a:latin typeface="Calibri" charset="0"/>
              <a:ea typeface="Calibri" charset="0"/>
              <a:cs typeface="Calibri" charset="0"/>
            </a:endParaRPr>
          </a:p>
          <a:p>
            <a:pPr algn="just"/>
            <a:r>
              <a:rPr lang="de-DE" sz="2000" dirty="0" smtClean="0">
                <a:latin typeface="Calibri" charset="0"/>
                <a:ea typeface="Calibri" charset="0"/>
                <a:cs typeface="Calibri" charset="0"/>
              </a:rPr>
              <a:t>Aber </a:t>
            </a:r>
            <a:r>
              <a:rPr lang="de-DE" sz="2000" dirty="0">
                <a:latin typeface="Calibri" charset="0"/>
                <a:ea typeface="Calibri" charset="0"/>
                <a:cs typeface="Calibri" charset="0"/>
              </a:rPr>
              <a:t>auch in Übungsphasen kann das mathematische Problemlösen weiter vertieft und trainiert werden. Angesprochen werden auch verschiedene Problemlösestrategien, die die Schülerinnen und Schüler darin unterstützen, in unbekannten Situationen besser zurecht zu kommen. Ausgehend von eigenen Erfahrungen in einem Problemlöseprozess erarbeiten die Teilnehmerinnen und Teilnehmer im Workshop anhand konkreter Beispiele die zentralen Aspekte des Problemlösens. Zudem werden geeignete Unterrichtskonzepte und Aufgaben besprochen, die das </a:t>
            </a:r>
            <a:r>
              <a:rPr lang="de-DE" sz="2000" dirty="0" err="1">
                <a:latin typeface="Calibri" charset="0"/>
                <a:ea typeface="Calibri" charset="0"/>
                <a:cs typeface="Calibri" charset="0"/>
              </a:rPr>
              <a:t>Problemlösenlernen</a:t>
            </a:r>
            <a:r>
              <a:rPr lang="de-DE" sz="2000" dirty="0">
                <a:latin typeface="Calibri" charset="0"/>
                <a:ea typeface="Calibri" charset="0"/>
                <a:cs typeface="Calibri" charset="0"/>
              </a:rPr>
              <a:t> in der Sekundarstufe I fördern.</a:t>
            </a:r>
          </a:p>
        </p:txBody>
      </p:sp>
    </p:spTree>
    <p:extLst>
      <p:ext uri="{BB962C8B-B14F-4D97-AF65-F5344CB8AC3E}">
        <p14:creationId xmlns:p14="http://schemas.microsoft.com/office/powerpoint/2010/main" val="41825149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Lösungen von Schülerinnen und Schülern</a:t>
            </a:r>
          </a:p>
        </p:txBody>
      </p:sp>
      <p:pic>
        <p:nvPicPr>
          <p:cNvPr id="4" name="Picture 2"/>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209613"/>
            <a:ext cx="2518742" cy="5093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Bild 12"/>
          <p:cNvPicPr>
            <a:picLocks noChangeAspect="1" noChangeArrowheads="1"/>
          </p:cNvPicPr>
          <p:nvPr/>
        </p:nvPicPr>
        <p:blipFill>
          <a:blip r:embed="rId4" cstate="email">
            <a:extLst>
              <a:ext uri="{28A0092B-C50C-407E-A947-70E740481C1C}">
                <a14:useLocalDpi xmlns:a14="http://schemas.microsoft.com/office/drawing/2010/main" val="0"/>
              </a:ext>
            </a:extLst>
          </a:blip>
          <a:srcRect l="18996" t="24315" r="8278" b="12387"/>
          <a:stretch>
            <a:fillRect/>
          </a:stretch>
        </p:blipFill>
        <p:spPr bwMode="auto">
          <a:xfrm>
            <a:off x="3850382" y="1196752"/>
            <a:ext cx="4392488" cy="51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08155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80528" y="4293096"/>
            <a:ext cx="6048672"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Autofit/>
          </a:bodyPr>
          <a:lstStyle/>
          <a:p>
            <a:r>
              <a:rPr lang="de-DE" dirty="0"/>
              <a:t>Unser Programm für heute</a:t>
            </a:r>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a:t>Einführung</a:t>
            </a:r>
          </a:p>
          <a:p>
            <a:pPr marL="514350" indent="-514350">
              <a:buClr>
                <a:srgbClr val="327A86"/>
              </a:buClr>
              <a:buFont typeface="Arial" panose="020B0604020202020204" pitchFamily="34" charset="0"/>
              <a:buAutoNum type="arabicPeriod"/>
            </a:pPr>
            <a:r>
              <a:rPr lang="de-DE" dirty="0"/>
              <a:t>Was ist Problemlösen?</a:t>
            </a:r>
          </a:p>
          <a:p>
            <a:pPr marL="514350" indent="-514350">
              <a:buClr>
                <a:srgbClr val="327A86"/>
              </a:buClr>
              <a:buAutoNum type="arabicPeriod"/>
            </a:pPr>
            <a:r>
              <a:rPr lang="de-DE" dirty="0"/>
              <a:t>Ziele für den Mathematikunterricht</a:t>
            </a:r>
          </a:p>
          <a:p>
            <a:pPr marL="514350" indent="-514350">
              <a:buClr>
                <a:srgbClr val="327A86"/>
              </a:buClr>
              <a:buAutoNum type="arabicPeriod"/>
            </a:pPr>
            <a:r>
              <a:rPr lang="de-DE" dirty="0"/>
              <a:t>Inhalte – Was soll gelernt werden?</a:t>
            </a:r>
          </a:p>
          <a:p>
            <a:pPr marL="514350" indent="-514350">
              <a:buClr>
                <a:srgbClr val="327A86"/>
              </a:buClr>
              <a:buAutoNum type="arabicPeriod"/>
            </a:pPr>
            <a:r>
              <a:rPr lang="de-DE" dirty="0"/>
              <a:t>Wie? – Unterrichtskonzepte </a:t>
            </a:r>
          </a:p>
          <a:p>
            <a:pPr marL="514350" indent="-514350">
              <a:buClr>
                <a:srgbClr val="327A86"/>
              </a:buClr>
              <a:buFont typeface="Arial" panose="020B0604020202020204" pitchFamily="34" charset="0"/>
              <a:buAutoNum type="arabicPeriod"/>
            </a:pPr>
            <a:r>
              <a:rPr lang="de-DE" dirty="0">
                <a:solidFill>
                  <a:srgbClr val="327A86"/>
                </a:solidFill>
              </a:rPr>
              <a:t>Unterricht planen und gestalten</a:t>
            </a:r>
          </a:p>
        </p:txBody>
      </p:sp>
    </p:spTree>
    <p:extLst>
      <p:ext uri="{BB962C8B-B14F-4D97-AF65-F5344CB8AC3E}">
        <p14:creationId xmlns:p14="http://schemas.microsoft.com/office/powerpoint/2010/main" val="4036716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5">
            <a:extLst>
              <a:ext uri="{FF2B5EF4-FFF2-40B4-BE49-F238E27FC236}">
                <a16:creationId xmlns="" xmlns:a16="http://schemas.microsoft.com/office/drawing/2014/main" id="{BA84FA4F-8E25-412C-A20F-A1B1BBEA14B8}"/>
              </a:ext>
            </a:extLst>
          </p:cNvPr>
          <p:cNvSpPr txBox="1">
            <a:spLocks/>
          </p:cNvSpPr>
          <p:nvPr/>
        </p:nvSpPr>
        <p:spPr>
          <a:xfrm>
            <a:off x="348577" y="620688"/>
            <a:ext cx="8784480" cy="5616624"/>
          </a:xfrm>
          <a:prstGeom prst="rect">
            <a:avLst/>
          </a:prstGeom>
        </p:spPr>
        <p:txBody>
          <a:bodyPr vert="horz" lIns="91440" tIns="45720" rIns="91440" bIns="45720" rtlCol="0" anchor="ctr">
            <a:normAutofit/>
          </a:bodyPr>
          <a:lst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400" kern="0" dirty="0"/>
              <a:t>Es folgt eine kurze Thematisierung der Planung von Unterrichtseinheiten (sicherlich ein Thema für eigene Fortbildungsveranstaltungen) mit einem Fokus auf das Problemlösen.</a:t>
            </a:r>
            <a:br>
              <a:rPr lang="de-DE" sz="2400" kern="0" dirty="0"/>
            </a:br>
            <a:r>
              <a:rPr lang="de-DE" sz="2400" kern="0" dirty="0"/>
              <a:t/>
            </a:r>
            <a:br>
              <a:rPr lang="de-DE" sz="2400" kern="0" dirty="0"/>
            </a:br>
            <a:r>
              <a:rPr lang="de-DE" sz="2400" kern="0" dirty="0"/>
              <a:t>Insbesondere geht es um die Vorbereitung der Distanzphase.</a:t>
            </a:r>
          </a:p>
        </p:txBody>
      </p:sp>
    </p:spTree>
    <p:extLst>
      <p:ext uri="{BB962C8B-B14F-4D97-AF65-F5344CB8AC3E}">
        <p14:creationId xmlns:p14="http://schemas.microsoft.com/office/powerpoint/2010/main" val="23316803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6. Unterricht planen und gestalten</a:t>
            </a:r>
          </a:p>
        </p:txBody>
      </p:sp>
      <p:sp>
        <p:nvSpPr>
          <p:cNvPr id="3" name="Inhaltsplatzhalter 2"/>
          <p:cNvSpPr>
            <a:spLocks noGrp="1"/>
          </p:cNvSpPr>
          <p:nvPr>
            <p:ph idx="1"/>
          </p:nvPr>
        </p:nvSpPr>
        <p:spPr/>
        <p:txBody>
          <a:bodyPr>
            <a:normAutofit/>
          </a:bodyPr>
          <a:lstStyle/>
          <a:p>
            <a:r>
              <a:rPr lang="de-DE" b="1" dirty="0"/>
              <a:t>Unterrichtsvorbereitung: </a:t>
            </a:r>
          </a:p>
          <a:p>
            <a:pPr marL="342900" indent="-342900">
              <a:buFont typeface="Wingdings" charset="2"/>
              <a:buChar char="§"/>
            </a:pPr>
            <a:r>
              <a:rPr lang="de-DE" dirty="0"/>
              <a:t>m</a:t>
            </a:r>
            <a:r>
              <a:rPr lang="de-DE" dirty="0" smtClean="0"/>
              <a:t>ögliche </a:t>
            </a:r>
            <a:r>
              <a:rPr lang="de-DE" dirty="0"/>
              <a:t>Bearbeitungswege antizipieren</a:t>
            </a:r>
          </a:p>
          <a:p>
            <a:pPr marL="342900" indent="-342900">
              <a:buFont typeface="Wingdings" charset="2"/>
              <a:buChar char="§"/>
            </a:pPr>
            <a:r>
              <a:rPr lang="de-DE" dirty="0"/>
              <a:t>Flexibilität &amp; Offenheit notwendig</a:t>
            </a:r>
          </a:p>
          <a:p>
            <a:endParaRPr lang="de-DE" dirty="0"/>
          </a:p>
          <a:p>
            <a:r>
              <a:rPr lang="de-DE" b="1" dirty="0"/>
              <a:t>Umgang mit Fehlern / Fehlvorstellungen:</a:t>
            </a:r>
          </a:p>
          <a:p>
            <a:pPr marL="342900" indent="-342900">
              <a:buFont typeface="Wingdings" charset="2"/>
              <a:buChar char="§"/>
            </a:pPr>
            <a:r>
              <a:rPr lang="de-DE" dirty="0"/>
              <a:t>Irrwege und Fehler zulassen und dann aufgreifen</a:t>
            </a:r>
          </a:p>
          <a:p>
            <a:pPr marL="342900" indent="-342900">
              <a:buFont typeface="Wingdings" charset="2"/>
              <a:buChar char="§"/>
            </a:pPr>
            <a:r>
              <a:rPr lang="de-DE" dirty="0"/>
              <a:t>e</a:t>
            </a:r>
            <a:r>
              <a:rPr lang="de-DE" dirty="0" smtClean="0"/>
              <a:t>ntscheiden</a:t>
            </a:r>
            <a:r>
              <a:rPr lang="de-DE" dirty="0"/>
              <a:t>, wann ein Fehler weiteres Lernen hindert</a:t>
            </a:r>
          </a:p>
          <a:p>
            <a:endParaRPr lang="de-DE" dirty="0"/>
          </a:p>
          <a:p>
            <a:r>
              <a:rPr lang="de-DE" b="1" dirty="0"/>
              <a:t>Geeignete Methoden </a:t>
            </a:r>
            <a:r>
              <a:rPr lang="de-DE" dirty="0"/>
              <a:t>wählen mit dem Ziel,</a:t>
            </a:r>
          </a:p>
          <a:p>
            <a:pPr marL="342900" indent="-342900">
              <a:buFont typeface="Wingdings" charset="2"/>
              <a:buChar char="§"/>
            </a:pPr>
            <a:r>
              <a:rPr lang="de-DE" dirty="0"/>
              <a:t>Zugang zum Problem zu unterstützen,</a:t>
            </a:r>
          </a:p>
          <a:p>
            <a:pPr marL="342900" indent="-342900">
              <a:buFont typeface="Wingdings" charset="2"/>
              <a:buChar char="§"/>
            </a:pPr>
            <a:r>
              <a:rPr lang="de-DE" dirty="0" smtClean="0"/>
              <a:t>Arbeitsweisen/Strategien </a:t>
            </a:r>
            <a:r>
              <a:rPr lang="de-DE" dirty="0"/>
              <a:t>anzuregen,</a:t>
            </a:r>
          </a:p>
          <a:p>
            <a:pPr marL="342900" indent="-342900">
              <a:buFont typeface="Wingdings" charset="2"/>
              <a:buChar char="§"/>
            </a:pPr>
            <a:r>
              <a:rPr lang="de-DE" dirty="0"/>
              <a:t>Dialog zwischen Lernenden zu initiieren.</a:t>
            </a:r>
          </a:p>
        </p:txBody>
      </p:sp>
    </p:spTree>
    <p:extLst>
      <p:ext uri="{BB962C8B-B14F-4D97-AF65-F5344CB8AC3E}">
        <p14:creationId xmlns:p14="http://schemas.microsoft.com/office/powerpoint/2010/main" val="9558276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6. Unterricht planen und gestalten</a:t>
            </a:r>
          </a:p>
        </p:txBody>
      </p:sp>
      <p:sp>
        <p:nvSpPr>
          <p:cNvPr id="3" name="Inhaltsplatzhalter 2"/>
          <p:cNvSpPr>
            <a:spLocks noGrp="1"/>
          </p:cNvSpPr>
          <p:nvPr>
            <p:ph idx="1"/>
          </p:nvPr>
        </p:nvSpPr>
        <p:spPr/>
        <p:txBody>
          <a:bodyPr/>
          <a:lstStyle/>
          <a:p>
            <a:pPr>
              <a:lnSpc>
                <a:spcPct val="80000"/>
              </a:lnSpc>
            </a:pPr>
            <a:r>
              <a:rPr lang="de-DE" sz="2400" b="1" dirty="0"/>
              <a:t>Schülerinnen und Schüler unterstützen:</a:t>
            </a:r>
          </a:p>
          <a:p>
            <a:pPr>
              <a:lnSpc>
                <a:spcPct val="80000"/>
              </a:lnSpc>
            </a:pPr>
            <a:r>
              <a:rPr lang="de-DE" sz="1800" dirty="0"/>
              <a:t>Motivationshilfen</a:t>
            </a:r>
          </a:p>
          <a:p>
            <a:pPr lvl="1">
              <a:lnSpc>
                <a:spcPct val="80000"/>
              </a:lnSpc>
            </a:pPr>
            <a:r>
              <a:rPr lang="de-DE" sz="1600" dirty="0"/>
              <a:t>„Probiere es noch einmal“</a:t>
            </a:r>
          </a:p>
          <a:p>
            <a:pPr lvl="1">
              <a:lnSpc>
                <a:spcPct val="80000"/>
              </a:lnSpc>
            </a:pPr>
            <a:r>
              <a:rPr lang="de-DE" sz="1600" dirty="0"/>
              <a:t>„Du bist auf dem richtigen Weg“</a:t>
            </a:r>
          </a:p>
          <a:p>
            <a:pPr lvl="1">
              <a:lnSpc>
                <a:spcPct val="80000"/>
              </a:lnSpc>
            </a:pPr>
            <a:r>
              <a:rPr lang="de-DE" sz="1600" dirty="0"/>
              <a:t>mit einem Partner arbeiten</a:t>
            </a:r>
          </a:p>
          <a:p>
            <a:pPr lvl="1">
              <a:lnSpc>
                <a:spcPct val="80000"/>
              </a:lnSpc>
            </a:pPr>
            <a:r>
              <a:rPr lang="de-DE" sz="1600" dirty="0"/>
              <a:t>…</a:t>
            </a:r>
          </a:p>
          <a:p>
            <a:pPr>
              <a:lnSpc>
                <a:spcPct val="80000"/>
              </a:lnSpc>
            </a:pPr>
            <a:r>
              <a:rPr lang="de-DE" sz="1800" dirty="0"/>
              <a:t>Strategische Hilfen</a:t>
            </a:r>
          </a:p>
          <a:p>
            <a:pPr lvl="1">
              <a:lnSpc>
                <a:spcPct val="80000"/>
              </a:lnSpc>
            </a:pPr>
            <a:r>
              <a:rPr lang="de-DE" sz="1600" dirty="0"/>
              <a:t>„Setze eine Annahme, die dir plausibel erscheint“</a:t>
            </a:r>
          </a:p>
          <a:p>
            <a:pPr lvl="1">
              <a:lnSpc>
                <a:spcPct val="80000"/>
              </a:lnSpc>
            </a:pPr>
            <a:r>
              <a:rPr lang="de-DE" sz="1600" dirty="0"/>
              <a:t>Planung des Vorgehens bei der Problembearbeitung</a:t>
            </a:r>
          </a:p>
          <a:p>
            <a:pPr lvl="1">
              <a:lnSpc>
                <a:spcPct val="80000"/>
              </a:lnSpc>
            </a:pPr>
            <a:r>
              <a:rPr lang="de-DE" sz="1600" dirty="0"/>
              <a:t>Ziel der Aufgabe nochmals mit eigenen Worten formulieren</a:t>
            </a:r>
          </a:p>
          <a:p>
            <a:pPr lvl="1">
              <a:lnSpc>
                <a:spcPct val="80000"/>
              </a:lnSpc>
            </a:pPr>
            <a:r>
              <a:rPr lang="de-DE" sz="1600" dirty="0"/>
              <a:t>Validierung anregen: Kritische nachfragen (Extremsituation denken …)</a:t>
            </a:r>
          </a:p>
          <a:p>
            <a:pPr lvl="1">
              <a:lnSpc>
                <a:spcPct val="80000"/>
              </a:lnSpc>
            </a:pPr>
            <a:r>
              <a:rPr lang="de-DE" sz="1600" dirty="0"/>
              <a:t>…</a:t>
            </a:r>
          </a:p>
          <a:p>
            <a:pPr>
              <a:lnSpc>
                <a:spcPct val="80000"/>
              </a:lnSpc>
            </a:pPr>
            <a:r>
              <a:rPr lang="de-DE" sz="1800" dirty="0"/>
              <a:t>Informationen bereit stellen / Inhaltliche Hilfen</a:t>
            </a:r>
          </a:p>
          <a:p>
            <a:pPr lvl="1">
              <a:lnSpc>
                <a:spcPct val="80000"/>
              </a:lnSpc>
            </a:pPr>
            <a:r>
              <a:rPr lang="de-DE" sz="1600" dirty="0"/>
              <a:t>Information zu … (z. B. Sachkontext)</a:t>
            </a:r>
          </a:p>
          <a:p>
            <a:pPr lvl="1">
              <a:lnSpc>
                <a:spcPct val="80000"/>
              </a:lnSpc>
            </a:pPr>
            <a:r>
              <a:rPr lang="de-DE" sz="1600" dirty="0"/>
              <a:t>Begriffe besprechen („Abstand“)</a:t>
            </a:r>
          </a:p>
          <a:p>
            <a:pPr lvl="1">
              <a:lnSpc>
                <a:spcPct val="80000"/>
              </a:lnSpc>
            </a:pPr>
            <a:r>
              <a:rPr lang="de-DE" sz="1600" dirty="0"/>
              <a:t>Messen …</a:t>
            </a:r>
          </a:p>
          <a:p>
            <a:pPr lvl="1">
              <a:lnSpc>
                <a:spcPct val="80000"/>
              </a:lnSpc>
            </a:pPr>
            <a:r>
              <a:rPr lang="de-DE" sz="1600" dirty="0"/>
              <a:t>…</a:t>
            </a:r>
          </a:p>
          <a:p>
            <a:endParaRPr lang="de-DE" sz="1600" dirty="0"/>
          </a:p>
        </p:txBody>
      </p:sp>
    </p:spTree>
    <p:extLst>
      <p:ext uri="{BB962C8B-B14F-4D97-AF65-F5344CB8AC3E}">
        <p14:creationId xmlns:p14="http://schemas.microsoft.com/office/powerpoint/2010/main" val="30462859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dirty="0"/>
              <a:t>Was ist Problemlösen? (Definition; Beispiel)</a:t>
            </a:r>
          </a:p>
          <a:p>
            <a:r>
              <a:rPr lang="de-DE" dirty="0"/>
              <a:t>Problemlösen als Lernprinzip bzw. als Lernziel</a:t>
            </a:r>
          </a:p>
          <a:p>
            <a:r>
              <a:rPr lang="de-DE" dirty="0"/>
              <a:t>Problemlösestrategien</a:t>
            </a:r>
          </a:p>
          <a:p>
            <a:r>
              <a:rPr lang="de-DE" dirty="0"/>
              <a:t>Konzepte </a:t>
            </a:r>
            <a:r>
              <a:rPr lang="de-DE"/>
              <a:t>für die Implementation </a:t>
            </a:r>
            <a:r>
              <a:rPr lang="de-DE" dirty="0"/>
              <a:t>in den (regulären) Unterricht</a:t>
            </a:r>
            <a:r>
              <a:rPr lang="de-DE"/>
              <a:t>: Unterrichtsphasen </a:t>
            </a:r>
            <a:endParaRPr lang="de-DE" dirty="0"/>
          </a:p>
          <a:p>
            <a:endParaRPr lang="de-DE" dirty="0"/>
          </a:p>
          <a:p>
            <a:endParaRPr lang="de-DE" dirty="0"/>
          </a:p>
        </p:txBody>
      </p:sp>
      <p:sp>
        <p:nvSpPr>
          <p:cNvPr id="3" name="Titel 2"/>
          <p:cNvSpPr>
            <a:spLocks noGrp="1"/>
          </p:cNvSpPr>
          <p:nvPr>
            <p:ph type="title"/>
          </p:nvPr>
        </p:nvSpPr>
        <p:spPr/>
        <p:txBody>
          <a:bodyPr/>
          <a:lstStyle/>
          <a:p>
            <a:r>
              <a:rPr lang="de-DE" dirty="0" smtClean="0"/>
              <a:t>Zusammenfassung/Zwischenfazit</a:t>
            </a:r>
            <a:endParaRPr lang="de-DE" dirty="0"/>
          </a:p>
        </p:txBody>
      </p:sp>
    </p:spTree>
    <p:extLst>
      <p:ext uri="{BB962C8B-B14F-4D97-AF65-F5344CB8AC3E}">
        <p14:creationId xmlns:p14="http://schemas.microsoft.com/office/powerpoint/2010/main" val="228379302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540568" y="984785"/>
            <a:ext cx="9289032" cy="4172407"/>
          </a:xfrm>
          <a:prstGeom prst="rect">
            <a:avLst/>
          </a:prstGeom>
          <a:solidFill>
            <a:srgbClr val="327A86">
              <a:alpha val="24706"/>
            </a:srgbClr>
          </a:solidFill>
          <a:ln>
            <a:noFill/>
          </a:ln>
        </p:spPr>
        <p:txBody>
          <a:bodyPr wrap="square">
            <a:no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Inhaltsplatzhalter 1"/>
          <p:cNvSpPr>
            <a:spLocks noGrp="1"/>
          </p:cNvSpPr>
          <p:nvPr>
            <p:ph idx="1"/>
          </p:nvPr>
        </p:nvSpPr>
        <p:spPr/>
        <p:txBody>
          <a:bodyPr/>
          <a:lstStyle/>
          <a:p>
            <a:pPr marL="342900"/>
            <a:r>
              <a:rPr lang="de-DE" dirty="0"/>
              <a:t>Wählen Sie eine der Problemlöseaufgaben aus dem Workshop aus (Alternativ kann auch eine andere Aufgabe gewählt werden).</a:t>
            </a:r>
          </a:p>
          <a:p>
            <a:pPr marL="342900"/>
            <a:r>
              <a:rPr lang="de-DE" dirty="0"/>
              <a:t>Ordnen Sie die Aufgabe einer der Unterrichtsphasen „Erkunden“ oder „Vertiefen“ zu.</a:t>
            </a:r>
          </a:p>
          <a:p>
            <a:pPr marL="342900"/>
            <a:r>
              <a:rPr lang="de-DE" dirty="0"/>
              <a:t>Was kann an diesem Problem erkundet bzw. vertieft werden (bezogen auf Problemlösestrategien oder auf die Inhalte)?</a:t>
            </a:r>
          </a:p>
          <a:p>
            <a:pPr marL="342900"/>
            <a:r>
              <a:rPr lang="de-DE" dirty="0"/>
              <a:t>Überlegen Sie sich potentielle Schülerlösungen (bezogen auf Ihre Klasse).</a:t>
            </a:r>
          </a:p>
          <a:p>
            <a:pPr marL="342900"/>
            <a:r>
              <a:rPr lang="de-DE" dirty="0"/>
              <a:t>Welche Unterstützung stellen Sie bereit?</a:t>
            </a:r>
          </a:p>
          <a:p>
            <a:pPr marL="342900"/>
            <a:r>
              <a:rPr lang="de-DE" dirty="0"/>
              <a:t>Welche Methoden eignen sich für die Umsetzung?</a:t>
            </a:r>
          </a:p>
        </p:txBody>
      </p:sp>
      <p:sp>
        <p:nvSpPr>
          <p:cNvPr id="3" name="Titel 2"/>
          <p:cNvSpPr>
            <a:spLocks noGrp="1"/>
          </p:cNvSpPr>
          <p:nvPr>
            <p:ph type="title"/>
          </p:nvPr>
        </p:nvSpPr>
        <p:spPr/>
        <p:txBody>
          <a:bodyPr/>
          <a:lstStyle/>
          <a:p>
            <a:r>
              <a:rPr lang="de-DE" dirty="0"/>
              <a:t>… für die Erprobung im eigenen Unterricht</a:t>
            </a:r>
          </a:p>
        </p:txBody>
      </p:sp>
    </p:spTree>
    <p:extLst>
      <p:ext uri="{BB962C8B-B14F-4D97-AF65-F5344CB8AC3E}">
        <p14:creationId xmlns:p14="http://schemas.microsoft.com/office/powerpoint/2010/main" val="6544585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540568" y="980728"/>
            <a:ext cx="9145016" cy="5544616"/>
          </a:xfrm>
          <a:prstGeom prst="rect">
            <a:avLst/>
          </a:prstGeom>
          <a:solidFill>
            <a:srgbClr val="327A86">
              <a:alpha val="24706"/>
            </a:srgbClr>
          </a:solidFill>
          <a:ln>
            <a:noFill/>
          </a:ln>
        </p:spPr>
        <p:txBody>
          <a:bodyPr wrap="square">
            <a:noAutofit/>
          </a:bodyPr>
          <a:lstStyle/>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a:p>
            <a:pPr algn="ctr">
              <a:spcAft>
                <a:spcPts val="0"/>
              </a:spcAft>
              <a:buNone/>
            </a:pPr>
            <a:endParaRPr lang="de-DE" sz="2000" dirty="0">
              <a:latin typeface="Calibri" charset="0"/>
              <a:ea typeface="Times New Roman" charset="0"/>
              <a:cs typeface="Times New Roman" charset="0"/>
            </a:endParaRPr>
          </a:p>
        </p:txBody>
      </p:sp>
      <p:sp>
        <p:nvSpPr>
          <p:cNvPr id="2" name="Inhaltsplatzhalter 1"/>
          <p:cNvSpPr>
            <a:spLocks noGrp="1"/>
          </p:cNvSpPr>
          <p:nvPr>
            <p:ph idx="1"/>
          </p:nvPr>
        </p:nvSpPr>
        <p:spPr/>
        <p:txBody>
          <a:bodyPr/>
          <a:lstStyle/>
          <a:p>
            <a:r>
              <a:rPr lang="de-DE" dirty="0"/>
              <a:t>Erproben Sie die von Ihnen vorbereitete Aufgabe in Ihrem Unterricht.</a:t>
            </a:r>
          </a:p>
          <a:p>
            <a:r>
              <a:rPr lang="de-DE" dirty="0"/>
              <a:t>Beobachten Sie die Arbeitsprozesse im Klassenzimmer (machen Sie sich Notizen).</a:t>
            </a:r>
          </a:p>
          <a:p>
            <a:r>
              <a:rPr lang="de-DE" dirty="0"/>
              <a:t>Werten Sie die Schülerlösungen aus und gleichen Sie diese mit Ihren zuvor formulierten Erwartungen </a:t>
            </a:r>
            <a:r>
              <a:rPr lang="de-DE" dirty="0" smtClean="0"/>
              <a:t>ab.</a:t>
            </a:r>
            <a:endParaRPr lang="de-DE" dirty="0"/>
          </a:p>
          <a:p>
            <a:r>
              <a:rPr lang="de-DE" dirty="0"/>
              <a:t>Welche Problemlösestrategien kamen zum Einsatz?</a:t>
            </a:r>
          </a:p>
          <a:p>
            <a:r>
              <a:rPr lang="de-DE" dirty="0"/>
              <a:t>Welche Bearbeitungen der Lernenden halten Sie für besonders gelungen?</a:t>
            </a:r>
          </a:p>
          <a:p>
            <a:endParaRPr lang="de-DE" dirty="0"/>
          </a:p>
          <a:p>
            <a:r>
              <a:rPr lang="de-DE" dirty="0"/>
              <a:t>Bereiten Sie eine kurze Präsentation für den zweiten Fortbildungstermin vor:</a:t>
            </a:r>
          </a:p>
          <a:p>
            <a:pPr lvl="1"/>
            <a:r>
              <a:rPr lang="de-DE" dirty="0"/>
              <a:t>Präsentation der eingesetzten Aufgabe</a:t>
            </a:r>
          </a:p>
          <a:p>
            <a:pPr lvl="1"/>
            <a:r>
              <a:rPr lang="de-DE" dirty="0"/>
              <a:t>a</a:t>
            </a:r>
            <a:r>
              <a:rPr lang="de-DE" dirty="0" smtClean="0"/>
              <a:t>usgewählte </a:t>
            </a:r>
            <a:r>
              <a:rPr lang="de-DE" dirty="0"/>
              <a:t>Schülerlösungen</a:t>
            </a:r>
          </a:p>
          <a:p>
            <a:pPr lvl="1"/>
            <a:r>
              <a:rPr lang="de-DE" dirty="0"/>
              <a:t>e</a:t>
            </a:r>
            <a:r>
              <a:rPr lang="de-DE" dirty="0" smtClean="0"/>
              <a:t>igene </a:t>
            </a:r>
            <a:r>
              <a:rPr lang="de-DE" dirty="0"/>
              <a:t>Reflexion zur Aufgabe (Auswahl), zum Unterricht, zu den Produkten</a:t>
            </a:r>
          </a:p>
        </p:txBody>
      </p:sp>
      <p:sp>
        <p:nvSpPr>
          <p:cNvPr id="3" name="Titel 2"/>
          <p:cNvSpPr>
            <a:spLocks noGrp="1"/>
          </p:cNvSpPr>
          <p:nvPr>
            <p:ph type="title"/>
          </p:nvPr>
        </p:nvSpPr>
        <p:spPr/>
        <p:txBody>
          <a:bodyPr/>
          <a:lstStyle/>
          <a:p>
            <a:r>
              <a:rPr lang="de-DE" dirty="0"/>
              <a:t>Arbeitsauftrag für die Distanzphase</a:t>
            </a:r>
          </a:p>
        </p:txBody>
      </p:sp>
    </p:spTree>
    <p:extLst>
      <p:ext uri="{BB962C8B-B14F-4D97-AF65-F5344CB8AC3E}">
        <p14:creationId xmlns:p14="http://schemas.microsoft.com/office/powerpoint/2010/main" val="2209338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Literatur</a:t>
            </a:r>
          </a:p>
        </p:txBody>
      </p:sp>
      <p:sp>
        <p:nvSpPr>
          <p:cNvPr id="4" name="Inhaltsplatzhalter 2"/>
          <p:cNvSpPr>
            <a:spLocks noGrp="1"/>
          </p:cNvSpPr>
          <p:nvPr>
            <p:ph idx="4294967295"/>
          </p:nvPr>
        </p:nvSpPr>
        <p:spPr>
          <a:xfrm>
            <a:off x="323529" y="1041911"/>
            <a:ext cx="7313328" cy="4968875"/>
          </a:xfrm>
        </p:spPr>
        <p:txBody>
          <a:bodyPr>
            <a:normAutofit fontScale="85000" lnSpcReduction="10000"/>
          </a:bodyPr>
          <a:lstStyle/>
          <a:p>
            <a:pPr marL="0" indent="0">
              <a:buNone/>
            </a:pPr>
            <a:r>
              <a:rPr lang="de-DE" sz="2000" dirty="0"/>
              <a:t>Holzäpfel, L., Lacher, M., </a:t>
            </a:r>
            <a:r>
              <a:rPr lang="de-DE" sz="2000" dirty="0" err="1"/>
              <a:t>Leuders</a:t>
            </a:r>
            <a:r>
              <a:rPr lang="de-DE" sz="2000" dirty="0"/>
              <a:t>, T. &amp; Rott, B. (2018). </a:t>
            </a:r>
            <a:br>
              <a:rPr lang="de-DE" sz="2000" dirty="0"/>
            </a:br>
            <a:r>
              <a:rPr lang="de-DE" sz="2000" i="1" dirty="0"/>
              <a:t>Problemlösen lehren lernen</a:t>
            </a:r>
            <a:r>
              <a:rPr lang="de-DE" sz="2000" dirty="0"/>
              <a:t>. Klett-</a:t>
            </a:r>
            <a:r>
              <a:rPr lang="de-DE" sz="2000" dirty="0" err="1"/>
              <a:t>Kallmayer</a:t>
            </a:r>
            <a:r>
              <a:rPr lang="de-DE" sz="2000" dirty="0"/>
              <a:t>.</a:t>
            </a:r>
          </a:p>
          <a:p>
            <a:pPr marL="0" indent="0">
              <a:buNone/>
            </a:pPr>
            <a:r>
              <a:rPr lang="de-DE" sz="2000" dirty="0" err="1"/>
              <a:t>Pólya</a:t>
            </a:r>
            <a:r>
              <a:rPr lang="de-DE" sz="2000" dirty="0"/>
              <a:t>, G. (1949). </a:t>
            </a:r>
            <a:r>
              <a:rPr lang="de-DE" sz="2000" i="1" dirty="0"/>
              <a:t>Schule des Denkens</a:t>
            </a:r>
            <a:r>
              <a:rPr lang="de-DE" sz="2000" dirty="0"/>
              <a:t>. Tübingen: Francke. </a:t>
            </a:r>
            <a:br>
              <a:rPr lang="de-DE" sz="2000" dirty="0"/>
            </a:br>
            <a:r>
              <a:rPr lang="de-DE" sz="2000" dirty="0"/>
              <a:t>[viele weitere Auflagen nach 1949, sehr zu empfehlen]</a:t>
            </a:r>
          </a:p>
          <a:p>
            <a:pPr marL="0" indent="0">
              <a:buNone/>
            </a:pPr>
            <a:r>
              <a:rPr lang="de-DE" sz="2000" dirty="0" err="1"/>
              <a:t>Büchter</a:t>
            </a:r>
            <a:r>
              <a:rPr lang="de-DE" sz="2000" dirty="0"/>
              <a:t>, A. &amp; </a:t>
            </a:r>
            <a:r>
              <a:rPr lang="de-DE" sz="2000" dirty="0" err="1"/>
              <a:t>Leuders</a:t>
            </a:r>
            <a:r>
              <a:rPr lang="de-DE" sz="2000" dirty="0"/>
              <a:t>, T. (2005). </a:t>
            </a:r>
            <a:r>
              <a:rPr lang="de-DE" sz="2000" i="1" dirty="0"/>
              <a:t>Mathematikaufgaben selbst entwickeln</a:t>
            </a:r>
            <a:r>
              <a:rPr lang="de-DE" sz="2000" dirty="0"/>
              <a:t>. Berlin: Cornelsen.</a:t>
            </a:r>
          </a:p>
          <a:p>
            <a:pPr marL="0" indent="0">
              <a:buNone/>
            </a:pPr>
            <a:r>
              <a:rPr lang="de-DE" sz="2000" dirty="0" err="1"/>
              <a:t>Leuders</a:t>
            </a:r>
            <a:r>
              <a:rPr lang="de-DE" sz="2000" dirty="0"/>
              <a:t>, T. (2006). Problemlösen. In T. </a:t>
            </a:r>
            <a:r>
              <a:rPr lang="de-DE" sz="2000" dirty="0" err="1"/>
              <a:t>Leuders</a:t>
            </a:r>
            <a:r>
              <a:rPr lang="de-DE" sz="2000" dirty="0"/>
              <a:t> (Hrsg.), </a:t>
            </a:r>
            <a:r>
              <a:rPr lang="de-DE" sz="2000" i="1" dirty="0"/>
              <a:t>Mathematikdidaktik</a:t>
            </a:r>
            <a:r>
              <a:rPr lang="de-DE" sz="2000" dirty="0"/>
              <a:t>. Berlin: Cornelsen. 119–135.</a:t>
            </a:r>
          </a:p>
          <a:p>
            <a:pPr marL="0" indent="0">
              <a:buNone/>
            </a:pPr>
            <a:r>
              <a:rPr lang="de-DE" sz="2000" dirty="0"/>
              <a:t>Heinze, A. (2007). Problemlösen im mathematischen und außermathematischen Kontext. Modelle und Unterrichtskonzepte aus kognitionstheoretischer Perspektive. </a:t>
            </a:r>
            <a:r>
              <a:rPr lang="de-DE" sz="2000" i="1" dirty="0"/>
              <a:t>Journal für Mathematikdidaktik 28</a:t>
            </a:r>
            <a:r>
              <a:rPr lang="de-DE" sz="2000" dirty="0"/>
              <a:t>(1), 3–30. </a:t>
            </a:r>
          </a:p>
          <a:p>
            <a:pPr marL="0" indent="0">
              <a:buNone/>
            </a:pPr>
            <a:r>
              <a:rPr lang="de-DE" sz="2000" dirty="0"/>
              <a:t>Holzäpfel, L., </a:t>
            </a:r>
            <a:r>
              <a:rPr lang="de-DE" sz="2000" dirty="0" err="1"/>
              <a:t>Leuders</a:t>
            </a:r>
            <a:r>
              <a:rPr lang="de-DE" sz="2000" dirty="0"/>
              <a:t>, T., Rott, B. &amp; </a:t>
            </a:r>
            <a:r>
              <a:rPr lang="de-DE" sz="2000" dirty="0" err="1"/>
              <a:t>Schelldorfer</a:t>
            </a:r>
            <a:r>
              <a:rPr lang="de-DE" sz="2000" dirty="0"/>
              <a:t>, R. (2016). </a:t>
            </a:r>
            <a:br>
              <a:rPr lang="de-DE" sz="2000" dirty="0"/>
            </a:br>
            <a:r>
              <a:rPr lang="de-DE" sz="2000" dirty="0"/>
              <a:t>Schritte zum Problemlösen. </a:t>
            </a:r>
            <a:r>
              <a:rPr lang="de-DE" sz="2000" i="1" dirty="0"/>
              <a:t>Praxis der Mathematik in der Schule </a:t>
            </a:r>
            <a:br>
              <a:rPr lang="de-DE" sz="2000" i="1" dirty="0"/>
            </a:br>
            <a:r>
              <a:rPr lang="de-DE" sz="2000" i="1" dirty="0"/>
              <a:t>(PM), 68</a:t>
            </a:r>
            <a:r>
              <a:rPr lang="de-DE" sz="2000" dirty="0"/>
              <a:t>, 2–8.</a:t>
            </a:r>
          </a:p>
          <a:p>
            <a:pPr marL="0" indent="0">
              <a:buNone/>
            </a:pPr>
            <a:r>
              <a:rPr lang="de-DE" sz="2000" dirty="0"/>
              <a:t>Tietze, U.-P., </a:t>
            </a:r>
            <a:r>
              <a:rPr lang="de-DE" sz="2000" dirty="0" err="1"/>
              <a:t>Klika</a:t>
            </a:r>
            <a:r>
              <a:rPr lang="de-DE" sz="2000" dirty="0"/>
              <a:t>, M. &amp; Wolpers, H. (2000). </a:t>
            </a:r>
            <a:r>
              <a:rPr lang="de-DE" sz="2000" i="1" dirty="0"/>
              <a:t>Mathematikunterricht in der Sekundarstufe II – Band 1</a:t>
            </a:r>
            <a:r>
              <a:rPr lang="de-DE" sz="2000" dirty="0"/>
              <a:t>. Braunschweig: Vieweg. 2. </a:t>
            </a:r>
            <a:r>
              <a:rPr lang="de-DE" sz="2000" dirty="0" err="1"/>
              <a:t>durchges</a:t>
            </a:r>
            <a:r>
              <a:rPr lang="de-DE" sz="2000" dirty="0"/>
              <a:t>. Auflage, 2000.</a:t>
            </a:r>
          </a:p>
        </p:txBody>
      </p:sp>
      <p:sp>
        <p:nvSpPr>
          <p:cNvPr id="5" name="Rechteck 4"/>
          <p:cNvSpPr/>
          <p:nvPr/>
        </p:nvSpPr>
        <p:spPr>
          <a:xfrm>
            <a:off x="7636857" y="1117188"/>
            <a:ext cx="1327631" cy="4832092"/>
          </a:xfrm>
          <a:prstGeom prst="rect">
            <a:avLst/>
          </a:prstGeom>
        </p:spPr>
        <p:txBody>
          <a:bodyPr wrap="square">
            <a:spAutoFit/>
          </a:bodyPr>
          <a:lstStyle/>
          <a:p>
            <a:r>
              <a:rPr lang="de-DE" sz="1400" dirty="0">
                <a:latin typeface="Calibri"/>
                <a:ea typeface="+mn-ea"/>
                <a:cs typeface="Calibri"/>
              </a:rPr>
              <a:t>Ein Überblick</a:t>
            </a:r>
          </a:p>
          <a:p>
            <a:endParaRPr lang="de-DE" sz="1400" dirty="0">
              <a:latin typeface="Calibri"/>
              <a:ea typeface="+mn-ea"/>
              <a:cs typeface="Calibri"/>
            </a:endParaRPr>
          </a:p>
          <a:p>
            <a:endParaRPr lang="de-DE" sz="1400" dirty="0">
              <a:latin typeface="Calibri"/>
              <a:ea typeface="+mn-ea"/>
              <a:cs typeface="Calibri"/>
            </a:endParaRPr>
          </a:p>
          <a:p>
            <a:r>
              <a:rPr lang="de-DE" sz="1400" dirty="0">
                <a:latin typeface="Calibri"/>
                <a:ea typeface="+mn-ea"/>
                <a:cs typeface="Calibri"/>
              </a:rPr>
              <a:t>Klassiker!</a:t>
            </a:r>
          </a:p>
          <a:p>
            <a:endParaRPr lang="de-DE" sz="1400" dirty="0">
              <a:latin typeface="Calibri"/>
              <a:ea typeface="+mn-ea"/>
              <a:cs typeface="Calibri"/>
            </a:endParaRPr>
          </a:p>
          <a:p>
            <a:r>
              <a:rPr lang="de-DE" sz="1400" dirty="0">
                <a:latin typeface="Calibri"/>
                <a:ea typeface="+mn-ea"/>
                <a:cs typeface="Calibri"/>
              </a:rPr>
              <a:t>Schöne Ideen </a:t>
            </a:r>
          </a:p>
          <a:p>
            <a:r>
              <a:rPr lang="de-DE" sz="1400" dirty="0">
                <a:latin typeface="Calibri"/>
                <a:ea typeface="+mn-ea"/>
                <a:cs typeface="Calibri"/>
              </a:rPr>
              <a:t>für Aufgaben</a:t>
            </a:r>
          </a:p>
          <a:p>
            <a:endParaRPr lang="de-DE" sz="1400" dirty="0">
              <a:latin typeface="Calibri"/>
              <a:ea typeface="+mn-ea"/>
              <a:cs typeface="Calibri"/>
            </a:endParaRPr>
          </a:p>
          <a:p>
            <a:r>
              <a:rPr lang="de-DE" sz="1400" dirty="0">
                <a:latin typeface="Calibri"/>
                <a:ea typeface="+mn-ea"/>
                <a:cs typeface="Calibri"/>
              </a:rPr>
              <a:t>Gutes Kapitel</a:t>
            </a:r>
          </a:p>
          <a:p>
            <a:r>
              <a:rPr lang="de-DE" sz="1400" dirty="0">
                <a:latin typeface="Calibri"/>
                <a:ea typeface="+mn-ea"/>
                <a:cs typeface="Calibri"/>
              </a:rPr>
              <a:t>zum PL</a:t>
            </a:r>
          </a:p>
          <a:p>
            <a:endParaRPr lang="de-DE" sz="1400" dirty="0">
              <a:latin typeface="Calibri"/>
              <a:ea typeface="+mn-ea"/>
              <a:cs typeface="Calibri"/>
            </a:endParaRPr>
          </a:p>
          <a:p>
            <a:r>
              <a:rPr lang="de-DE" sz="1400" dirty="0">
                <a:latin typeface="Calibri"/>
                <a:ea typeface="+mn-ea"/>
                <a:cs typeface="Calibri"/>
              </a:rPr>
              <a:t>Wiss. </a:t>
            </a:r>
          </a:p>
          <a:p>
            <a:r>
              <a:rPr lang="de-DE" sz="1400" dirty="0">
                <a:latin typeface="Calibri"/>
                <a:ea typeface="+mn-ea"/>
                <a:cs typeface="Calibri"/>
              </a:rPr>
              <a:t>Artikel</a:t>
            </a:r>
          </a:p>
          <a:p>
            <a:endParaRPr lang="de-DE" sz="1400" dirty="0">
              <a:latin typeface="Calibri"/>
              <a:ea typeface="+mn-ea"/>
              <a:cs typeface="Calibri"/>
            </a:endParaRPr>
          </a:p>
          <a:p>
            <a:endParaRPr lang="de-DE" sz="1400" dirty="0">
              <a:latin typeface="Calibri"/>
              <a:ea typeface="+mn-ea"/>
              <a:cs typeface="Calibri"/>
            </a:endParaRPr>
          </a:p>
          <a:p>
            <a:r>
              <a:rPr lang="de-DE" sz="1400" dirty="0">
                <a:latin typeface="Calibri"/>
                <a:ea typeface="+mn-ea"/>
                <a:cs typeface="Calibri"/>
              </a:rPr>
              <a:t>Praxiszeitschrift</a:t>
            </a:r>
          </a:p>
          <a:p>
            <a:endParaRPr lang="de-DE" sz="1400" dirty="0">
              <a:latin typeface="Calibri"/>
              <a:ea typeface="+mn-ea"/>
              <a:cs typeface="Calibri"/>
            </a:endParaRPr>
          </a:p>
          <a:p>
            <a:endParaRPr lang="de-DE" sz="1400" dirty="0">
              <a:latin typeface="Calibri"/>
              <a:ea typeface="+mn-ea"/>
              <a:cs typeface="Calibri"/>
            </a:endParaRPr>
          </a:p>
          <a:p>
            <a:endParaRPr lang="de-DE" sz="1400" dirty="0">
              <a:latin typeface="Calibri"/>
              <a:ea typeface="+mn-ea"/>
              <a:cs typeface="Calibri"/>
            </a:endParaRPr>
          </a:p>
          <a:p>
            <a:r>
              <a:rPr lang="de-DE" sz="1400" dirty="0">
                <a:latin typeface="Calibri"/>
                <a:ea typeface="+mn-ea"/>
                <a:cs typeface="Calibri"/>
              </a:rPr>
              <a:t>Ein bisschen</a:t>
            </a:r>
          </a:p>
          <a:p>
            <a:r>
              <a:rPr lang="de-DE" sz="1400" dirty="0">
                <a:latin typeface="Calibri"/>
                <a:ea typeface="+mn-ea"/>
                <a:cs typeface="Calibri"/>
              </a:rPr>
              <a:t>was zur</a:t>
            </a:r>
          </a:p>
          <a:p>
            <a:r>
              <a:rPr lang="de-DE" sz="1400" dirty="0">
                <a:latin typeface="Calibri"/>
                <a:ea typeface="+mn-ea"/>
                <a:cs typeface="Calibri"/>
              </a:rPr>
              <a:t>Sek II</a:t>
            </a:r>
          </a:p>
        </p:txBody>
      </p:sp>
      <p:pic>
        <p:nvPicPr>
          <p:cNvPr id="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516216" y="764704"/>
            <a:ext cx="735727"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6572577" y="4005064"/>
            <a:ext cx="735727"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563554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 xmlns:a16="http://schemas.microsoft.com/office/drawing/2014/main" id="{A3C55B16-7A77-0D4D-A625-57AC5DD8FE8F}"/>
              </a:ext>
            </a:extLst>
          </p:cNvPr>
          <p:cNvSpPr>
            <a:spLocks noGrp="1"/>
          </p:cNvSpPr>
          <p:nvPr>
            <p:ph type="body" sz="quarter" idx="11"/>
          </p:nvPr>
        </p:nvSpPr>
        <p:spPr/>
        <p:txBody>
          <a:bodyPr/>
          <a:lstStyle/>
          <a:p>
            <a:r>
              <a:rPr lang="de-DE" dirty="0"/>
              <a:t>Viel Erfolg in Ihrem Unterricht!</a:t>
            </a:r>
          </a:p>
        </p:txBody>
      </p:sp>
      <p:sp>
        <p:nvSpPr>
          <p:cNvPr id="4" name="Textplatzhalter 3">
            <a:extLst>
              <a:ext uri="{FF2B5EF4-FFF2-40B4-BE49-F238E27FC236}">
                <a16:creationId xmlns="" xmlns:a16="http://schemas.microsoft.com/office/drawing/2014/main" id="{1435655C-7CBC-A545-A4A7-81D941FF1977}"/>
              </a:ext>
            </a:extLst>
          </p:cNvPr>
          <p:cNvSpPr>
            <a:spLocks noGrp="1"/>
          </p:cNvSpPr>
          <p:nvPr>
            <p:ph type="body" sz="quarter" idx="12"/>
          </p:nvPr>
        </p:nvSpPr>
        <p:spPr/>
        <p:txBody>
          <a:bodyPr/>
          <a:lstStyle/>
          <a:p>
            <a:r>
              <a:rPr lang="de-DE"/>
              <a:t>Weitere Fragen ...</a:t>
            </a:r>
          </a:p>
        </p:txBody>
      </p:sp>
      <p:sp>
        <p:nvSpPr>
          <p:cNvPr id="2" name="Bildplatzhalter 1"/>
          <p:cNvSpPr>
            <a:spLocks noGrp="1"/>
          </p:cNvSpPr>
          <p:nvPr>
            <p:ph type="pic" sz="quarter" idx="10"/>
          </p:nvPr>
        </p:nvSpPr>
        <p:spPr/>
      </p:sp>
      <p:pic>
        <p:nvPicPr>
          <p:cNvPr id="6" name="Bildplatzhalter 5"/>
          <p:cNvPicPr>
            <a:picLocks noChangeAspect="1"/>
          </p:cNvPicPr>
          <p:nvPr/>
        </p:nvPicPr>
        <p:blipFill rotWithShape="1">
          <a:blip r:embed="rId3">
            <a:extLst>
              <a:ext uri="{28A0092B-C50C-407E-A947-70E740481C1C}">
                <a14:useLocalDpi xmlns:a14="http://schemas.microsoft.com/office/drawing/2010/main" val="0"/>
              </a:ext>
            </a:extLst>
          </a:blip>
          <a:srcRect t="15564" b="22128"/>
          <a:stretch/>
        </p:blipFill>
        <p:spPr bwMode="auto">
          <a:xfrm>
            <a:off x="0" y="3789040"/>
            <a:ext cx="6876256" cy="2881481"/>
          </a:xfrm>
          <a:prstGeom prst="rect">
            <a:avLst/>
          </a:prstGeom>
          <a:noFill/>
          <a:ln w="9525">
            <a:noFill/>
            <a:miter lim="800000"/>
            <a:headEnd/>
            <a:tailEnd/>
          </a:ln>
        </p:spPr>
      </p:pic>
    </p:spTree>
    <p:extLst>
      <p:ext uri="{BB962C8B-B14F-4D97-AF65-F5344CB8AC3E}">
        <p14:creationId xmlns:p14="http://schemas.microsoft.com/office/powerpoint/2010/main" val="7824735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33963" y="4005064"/>
            <a:ext cx="5882253" cy="1584176"/>
          </a:xfrm>
        </p:spPr>
        <p:txBody>
          <a:bodyPr/>
          <a:lstStyle/>
          <a:p>
            <a:pPr lvl="0"/>
            <a:r>
              <a:rPr lang="de-DE" sz="2800" dirty="0"/>
              <a:t>Erste Schritte zum Problemlösen</a:t>
            </a:r>
            <a:r>
              <a:rPr lang="de-DE" sz="2400" b="0" dirty="0"/>
              <a:t/>
            </a:r>
            <a:br>
              <a:rPr lang="de-DE" sz="2400" b="0" dirty="0"/>
            </a:br>
            <a:r>
              <a:rPr lang="de-DE" sz="2400" b="0" dirty="0"/>
              <a:t>Baustein 1 | Problemlöseaufgaben auswählen und umsetzen können – in allen Lernphasen</a:t>
            </a:r>
          </a:p>
        </p:txBody>
      </p:sp>
      <p:sp>
        <p:nvSpPr>
          <p:cNvPr id="3" name="Untertitel 2"/>
          <p:cNvSpPr>
            <a:spLocks noGrp="1"/>
          </p:cNvSpPr>
          <p:nvPr>
            <p:ph type="subTitle" idx="1"/>
          </p:nvPr>
        </p:nvSpPr>
        <p:spPr>
          <a:xfrm>
            <a:off x="619472" y="5805264"/>
            <a:ext cx="5896744" cy="947812"/>
          </a:xfrm>
        </p:spPr>
        <p:txBody>
          <a:bodyPr/>
          <a:lstStyle/>
          <a:p>
            <a:r>
              <a:rPr lang="de-DE" sz="1800" dirty="0"/>
              <a:t>Lars Holzäpfel &amp; Benjamin Rott</a:t>
            </a:r>
          </a:p>
        </p:txBody>
      </p:sp>
      <p:pic>
        <p:nvPicPr>
          <p:cNvPr id="9" name="Bildplatzhalter 10"/>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1589" b="12325"/>
          <a:stretch/>
        </p:blipFill>
        <p:spPr>
          <a:xfrm>
            <a:off x="0" y="766800"/>
            <a:ext cx="9144000" cy="2808000"/>
          </a:xfrm>
        </p:spPr>
      </p:pic>
    </p:spTree>
    <p:extLst>
      <p:ext uri="{BB962C8B-B14F-4D97-AF65-F5344CB8AC3E}">
        <p14:creationId xmlns:p14="http://schemas.microsoft.com/office/powerpoint/2010/main" val="21690219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el 5"/>
          <p:cNvSpPr>
            <a:spLocks noGrp="1"/>
          </p:cNvSpPr>
          <p:nvPr>
            <p:ph type="title"/>
          </p:nvPr>
        </p:nvSpPr>
        <p:spPr>
          <a:xfrm>
            <a:off x="108000" y="332656"/>
            <a:ext cx="2303760" cy="1584176"/>
          </a:xfrm>
        </p:spPr>
        <p:txBody>
          <a:bodyPr>
            <a:normAutofit/>
          </a:bodyPr>
          <a:lstStyle/>
          <a:p>
            <a:r>
              <a:rPr lang="de-DE" sz="2400" dirty="0"/>
              <a:t>Vorschlag für Zeitstruktur im Steckbrief</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478958" y="476672"/>
            <a:ext cx="4837458" cy="6264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7320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Folien_DZLM_122016">
  <a:themeElements>
    <a:clrScheme name="Benutzerdefiniert 2">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6"/>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7043</Words>
  <Application>Microsoft Macintosh PowerPoint</Application>
  <PresentationFormat>Bildschirmpräsentation (4:3)</PresentationFormat>
  <Paragraphs>1015</Paragraphs>
  <Slides>79</Slides>
  <Notes>78</Notes>
  <HiddenSlides>17</HiddenSlides>
  <MMClips>0</MMClips>
  <ScaleCrop>false</ScaleCrop>
  <HeadingPairs>
    <vt:vector size="6" baseType="variant">
      <vt:variant>
        <vt:lpstr>Verwendete Schriftarten</vt:lpstr>
      </vt:variant>
      <vt:variant>
        <vt:i4>11</vt:i4>
      </vt:variant>
      <vt:variant>
        <vt:lpstr>Design</vt:lpstr>
      </vt:variant>
      <vt:variant>
        <vt:i4>2</vt:i4>
      </vt:variant>
      <vt:variant>
        <vt:lpstr>Folientitel</vt:lpstr>
      </vt:variant>
      <vt:variant>
        <vt:i4>79</vt:i4>
      </vt:variant>
    </vt:vector>
  </HeadingPairs>
  <TitlesOfParts>
    <vt:vector size="92" baseType="lpstr">
      <vt:lpstr>Arial Unicode MS</vt:lpstr>
      <vt:lpstr>BANEM J+ Excelsior 107</vt:lpstr>
      <vt:lpstr>BANFL A+ Excelsior 107</vt:lpstr>
      <vt:lpstr>Calibri</vt:lpstr>
      <vt:lpstr>Calibri Normal</vt:lpstr>
      <vt:lpstr>ＭＳ Ｐゴシック</vt:lpstr>
      <vt:lpstr>Symbol</vt:lpstr>
      <vt:lpstr>Times New Roman</vt:lpstr>
      <vt:lpstr>Tunga</vt:lpstr>
      <vt:lpstr>Wingdings</vt:lpstr>
      <vt:lpstr>Arial</vt:lpstr>
      <vt:lpstr>Folien_DZLM_122016</vt:lpstr>
      <vt:lpstr>FortbildnerFolien</vt:lpstr>
      <vt:lpstr>Erste Schritte zum Problemlösen Baustein 1 | Problemlöseaufgaben auswählen und umsetzen können – in allen Lernphasen</vt:lpstr>
      <vt:lpstr>Hinweise zu den Lizenzbedingungen</vt:lpstr>
      <vt:lpstr>Zum Umgang mit den Folien</vt:lpstr>
      <vt:lpstr>Fortbildungen am DZLM</vt:lpstr>
      <vt:lpstr>Gestaltungsprinzipien des DZLM</vt:lpstr>
      <vt:lpstr>Fokusthemen des DZLM</vt:lpstr>
      <vt:lpstr>Abstract</vt:lpstr>
      <vt:lpstr>Erste Schritte zum Problemlösen Baustein 1 | Problemlöseaufgaben auswählen und umsetzen können – in allen Lernphasen</vt:lpstr>
      <vt:lpstr>Vorschlag für Zeitstruktur im Steckbrief</vt:lpstr>
      <vt:lpstr>Überblick über die beiden Bausteine im Modul</vt:lpstr>
      <vt:lpstr>Unser Programm für heute</vt:lpstr>
      <vt:lpstr>Unser Programm für Baustein 2</vt:lpstr>
      <vt:lpstr>Wählen Sie – je nachdem, welche Vorkenntnisse die Teilnehmenden Ihres Workshops besitzen –  eine der Alternativen für das Einstiegsproblem aus.  Die Folien für die Reflexion gelten für alle drei Alternativen.  Wahlmöglichkeit: - Puzzle - Stuhlreihen - Fahrt von A (Freiburg) nach B (Berlin)</vt:lpstr>
      <vt:lpstr>Es folgt das Einstiegsproblem „Puzzle“.</vt:lpstr>
      <vt:lpstr>Unser Programm für heute</vt:lpstr>
      <vt:lpstr>PowerPoint-Präsentation</vt:lpstr>
      <vt:lpstr>1. Einführung: Einstiegsproblem Puzzle</vt:lpstr>
      <vt:lpstr>Ein Blick ins Klassenzimmer …</vt:lpstr>
      <vt:lpstr>PowerPoint-Präsentation</vt:lpstr>
      <vt:lpstr>1. Einführung: Einstiegsproblem Puzzle</vt:lpstr>
      <vt:lpstr>1. Einführung: Einstiegsproblem Puzzle</vt:lpstr>
      <vt:lpstr>1. Einführung: Einstiegsproblem Puzzle</vt:lpstr>
      <vt:lpstr>Es folgt das Einstiegsproblem „Stuhlreihen“.</vt:lpstr>
      <vt:lpstr>1. Einführung: Einstiegsproblem „Stühle aufstellen“</vt:lpstr>
      <vt:lpstr>1. Einführung: Einstiegsproblem „Stühle aufstellen“</vt:lpstr>
      <vt:lpstr>1. Einführung: Einstiegsproblem „Stühle aufstellen“</vt:lpstr>
      <vt:lpstr>1. Einführung: Einstiegsproblem „Stühle aufstellen“</vt:lpstr>
      <vt:lpstr>1. Einführung: Einstiegsproblem „Stühle aufstellen“</vt:lpstr>
      <vt:lpstr>1. Einführung: Einstiegsproblem „Stühle aufstellen“</vt:lpstr>
      <vt:lpstr>1. Einführung: Einstiegsproblem „Stühle aufstellen“</vt:lpstr>
      <vt:lpstr>PowerPoint-Präsentation</vt:lpstr>
      <vt:lpstr>1. Einführung: Einstiegsproblem „Fahrt von Freiburg nach Berlin“</vt:lpstr>
      <vt:lpstr>1. Einführung: Einstiegsproblem „Fahrt von Freiburg nach Berlin“</vt:lpstr>
      <vt:lpstr>1. Einführung: Einstiegsproblem „Fahrt von Freiburg nach Berlin“</vt:lpstr>
      <vt:lpstr>1. Einführung: Reflexion des Einstiegsproblems</vt:lpstr>
      <vt:lpstr>1. Einführung: Reflexion des Einstiegsproblems</vt:lpstr>
      <vt:lpstr>Unser weiteres Programm für heute</vt:lpstr>
      <vt:lpstr>PowerPoint-Präsentation</vt:lpstr>
      <vt:lpstr>2. Was ist Problemlösen?</vt:lpstr>
      <vt:lpstr>2. Was ist Problemlösen? – Aufgaben und Probleme</vt:lpstr>
      <vt:lpstr>Unser Programm für heute</vt:lpstr>
      <vt:lpstr>PowerPoint-Präsentation</vt:lpstr>
      <vt:lpstr>3. Ziele für den Mathematikunterricht</vt:lpstr>
      <vt:lpstr>3. Ziele für den Mathematikunterricht Was sagen die KMK-Standards (für die Sekundarstufe) dazu?</vt:lpstr>
      <vt:lpstr>3. Ziele für den Mathematikunterricht Was sagen die Bildungspläne dazu?</vt:lpstr>
      <vt:lpstr>3. Ziele für den Mathematikunterricht Was sagen die Bildungspläne dazu?</vt:lpstr>
      <vt:lpstr>3. Ziele für den Mathematikunterricht Was sagen die Bildungspläne dazu?</vt:lpstr>
      <vt:lpstr>3. Ziele für den Mathematikunterricht Was sagen die Bildungspläne dazu?</vt:lpstr>
      <vt:lpstr>3. Ziele für den Mathematikunterricht Was sagen die Bildungspläne dazu?</vt:lpstr>
      <vt:lpstr>3. Ziele für den Mathematikunterricht Was sagen die Bildungspläne dazu?</vt:lpstr>
      <vt:lpstr>3. Ziele für den Mathematikunterricht</vt:lpstr>
      <vt:lpstr>3. Ziele für den Mathematikunterricht</vt:lpstr>
      <vt:lpstr>Unser Programm für heute</vt:lpstr>
      <vt:lpstr>PowerPoint-Präsentation</vt:lpstr>
      <vt:lpstr>4. Inhalte – Was soll gelernt werden?</vt:lpstr>
      <vt:lpstr>Unser Programm für heute</vt:lpstr>
      <vt:lpstr>PowerPoint-Präsentation</vt:lpstr>
      <vt:lpstr>5. Wie? – Unterrichtskonzepte </vt:lpstr>
      <vt:lpstr>5. Wie? – Unterrichtskonzepte </vt:lpstr>
      <vt:lpstr>5. Wie? – Unterrichtskonzepte </vt:lpstr>
      <vt:lpstr>5. Wie? – Unterrichtskonzepte </vt:lpstr>
      <vt:lpstr>5. Wie? – Unterrichtskonzepte </vt:lpstr>
      <vt:lpstr>PowerPoint-Präsentation</vt:lpstr>
      <vt:lpstr>PowerPoint-Präsentation</vt:lpstr>
      <vt:lpstr>5. Wie? – Unterrichtskonzepte</vt:lpstr>
      <vt:lpstr>Was zeigt diese Aufgabe?</vt:lpstr>
      <vt:lpstr>5. Wie? – Unterrichtskonzepte</vt:lpstr>
      <vt:lpstr>5. Wie? – Unterrichtskonzepte</vt:lpstr>
      <vt:lpstr>5. Wie? – Unterrichtskonzepte</vt:lpstr>
      <vt:lpstr>Lösungen von Schülerinnen und Schülern</vt:lpstr>
      <vt:lpstr>Unser Programm für heute</vt:lpstr>
      <vt:lpstr>PowerPoint-Präsentation</vt:lpstr>
      <vt:lpstr>6. Unterricht planen und gestalten</vt:lpstr>
      <vt:lpstr>6. Unterricht planen und gestalten</vt:lpstr>
      <vt:lpstr>Zusammenfassung/Zwischenfazit</vt:lpstr>
      <vt:lpstr>… für die Erprobung im eigenen Unterricht</vt:lpstr>
      <vt:lpstr>Arbeitsauftrag für die Distanzphase</vt:lpstr>
      <vt:lpstr>Literatur</vt:lpstr>
      <vt:lpstr>PowerPoint-Präsentation</vt:lpstr>
    </vt:vector>
  </TitlesOfParts>
  <Company>Microsoft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Peter Pancakes</dc:creator>
  <cp:lastModifiedBy>Ein Microsoft Office-Anwender</cp:lastModifiedBy>
  <cp:revision>691</cp:revision>
  <cp:lastPrinted>2017-05-16T11:48:33Z</cp:lastPrinted>
  <dcterms:created xsi:type="dcterms:W3CDTF">2017-02-22T15:31:12Z</dcterms:created>
  <dcterms:modified xsi:type="dcterms:W3CDTF">2018-10-09T15:22:32Z</dcterms:modified>
</cp:coreProperties>
</file>